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2" r:id="rId2"/>
    <p:sldId id="265" r:id="rId3"/>
    <p:sldId id="277" r:id="rId4"/>
    <p:sldId id="271" r:id="rId5"/>
    <p:sldId id="266" r:id="rId6"/>
    <p:sldId id="273" r:id="rId7"/>
    <p:sldId id="267" r:id="rId8"/>
    <p:sldId id="268" r:id="rId9"/>
    <p:sldId id="270" r:id="rId10"/>
    <p:sldId id="269"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19"/>
  </p:normalViewPr>
  <p:slideViewPr>
    <p:cSldViewPr snapToGrid="0" snapToObjects="1">
      <p:cViewPr varScale="1">
        <p:scale>
          <a:sx n="101" d="100"/>
          <a:sy n="101" d="100"/>
        </p:scale>
        <p:origin x="464"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EEA7D-C5B4-A744-8477-ADF4838EB560}" type="datetimeFigureOut">
              <a:rPr lang="en-US" smtClean="0"/>
              <a:t>3/5/22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A0583-B6A9-9B48-81CD-FE0C16381D33}" type="slidenum">
              <a:rPr lang="en-US" smtClean="0"/>
              <a:t>‹#›</a:t>
            </a:fld>
            <a:endParaRPr lang="en-US"/>
          </a:p>
        </p:txBody>
      </p:sp>
    </p:spTree>
    <p:extLst>
      <p:ext uri="{BB962C8B-B14F-4D97-AF65-F5344CB8AC3E}">
        <p14:creationId xmlns:p14="http://schemas.microsoft.com/office/powerpoint/2010/main" val="713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3d7c06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03d7c06de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42168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771bbd7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06771bbd7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760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116099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435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453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993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3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927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6771bbd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06771bbd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 what you have learned and share it with someone who wants to learn what youhave discovered-Make a video of it</a:t>
            </a:r>
            <a:endParaRPr/>
          </a:p>
        </p:txBody>
      </p:sp>
    </p:spTree>
    <p:extLst>
      <p:ext uri="{BB962C8B-B14F-4D97-AF65-F5344CB8AC3E}">
        <p14:creationId xmlns:p14="http://schemas.microsoft.com/office/powerpoint/2010/main" val="238878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6771bbd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06771bbd7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522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6771bbd7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06771bbd7c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489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FEC2-D47D-E147-B1DE-F52FB83CA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C0C50F-F062-BC48-A3F6-218FC86C7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39D1B4-276F-3E45-B0BA-69B0C55AE42F}"/>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5" name="Footer Placeholder 4">
            <a:extLst>
              <a:ext uri="{FF2B5EF4-FFF2-40B4-BE49-F238E27FC236}">
                <a16:creationId xmlns:a16="http://schemas.microsoft.com/office/drawing/2014/main" id="{2BFA066A-DEF5-5848-964D-88BCC3061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C93FB-D3D3-B84D-9962-D7EF7A8D9839}"/>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252259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0B3A-BBEC-8D44-AC21-75A070D26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356D2-2F74-314C-A9C9-1E20319B58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94362-1997-6640-921C-6821A8191BB7}"/>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5" name="Footer Placeholder 4">
            <a:extLst>
              <a:ext uri="{FF2B5EF4-FFF2-40B4-BE49-F238E27FC236}">
                <a16:creationId xmlns:a16="http://schemas.microsoft.com/office/drawing/2014/main" id="{922B0FFD-40D5-4B49-AB75-6525F5F91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1FA5D-7515-3D49-956A-1C9B8B8482E3}"/>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376787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3EF0D-D057-D54D-9A8E-89E933C500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2E737E-2DCA-FC45-BDA3-565CB0528F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D7531-4D8B-C94D-8EEC-D95028C27BA9}"/>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5" name="Footer Placeholder 4">
            <a:extLst>
              <a:ext uri="{FF2B5EF4-FFF2-40B4-BE49-F238E27FC236}">
                <a16:creationId xmlns:a16="http://schemas.microsoft.com/office/drawing/2014/main" id="{A5931D79-BB59-0248-8DD9-CC94D154F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63CBE-EDDD-DD47-A2E8-9CD891A7EB5B}"/>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416049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64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272-98B2-CE45-ADEF-42072EAF0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1EFAA-95D2-A44C-9727-1FD2D5BF2A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16A13-39BC-5F4E-8536-B340D503EA99}"/>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5" name="Footer Placeholder 4">
            <a:extLst>
              <a:ext uri="{FF2B5EF4-FFF2-40B4-BE49-F238E27FC236}">
                <a16:creationId xmlns:a16="http://schemas.microsoft.com/office/drawing/2014/main" id="{89580D66-4348-7847-B7A7-FE1657193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AB110-FFB2-6547-A270-B322EA6EE103}"/>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226432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3E4C-E22F-9D4E-91D1-159DCBE69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0BF4A0-3556-F640-9C2C-BF1EAA5B0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DAD190-7AF1-8D4E-B9D7-2FA91262C0FD}"/>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5" name="Footer Placeholder 4">
            <a:extLst>
              <a:ext uri="{FF2B5EF4-FFF2-40B4-BE49-F238E27FC236}">
                <a16:creationId xmlns:a16="http://schemas.microsoft.com/office/drawing/2014/main" id="{D37F102A-AD26-884F-A016-23F7FC75D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7516F-81F0-074A-BAC5-70870C0B2AE4}"/>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427496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32D-FB2B-5E46-A1CE-DB6A696BB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69C4F-E89E-2142-B588-C9C83C5054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80024-FBA7-414E-8004-9864C382CC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DE50D-2C9A-CA4D-B6C2-1ADCDBBEE35E}"/>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6" name="Footer Placeholder 5">
            <a:extLst>
              <a:ext uri="{FF2B5EF4-FFF2-40B4-BE49-F238E27FC236}">
                <a16:creationId xmlns:a16="http://schemas.microsoft.com/office/drawing/2014/main" id="{64C58325-CFEB-6C46-98F8-C77F04DE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A02D1-1492-0E4D-92B5-6B493961AC33}"/>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372657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DBC6-35CE-1F47-82C5-D43C8E72E2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B90BF-0970-B144-887A-ED6B8791B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D051F5-BE83-5C48-B836-9F4E331A95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96CC94-F8EA-2543-8AFC-3E0302B41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2BA8B9-4FD3-C048-B959-889C13D055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21146-C7DE-C044-8C32-E4C1BE86BE85}"/>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8" name="Footer Placeholder 7">
            <a:extLst>
              <a:ext uri="{FF2B5EF4-FFF2-40B4-BE49-F238E27FC236}">
                <a16:creationId xmlns:a16="http://schemas.microsoft.com/office/drawing/2014/main" id="{D5A85B04-DF1C-E641-AD23-DD5D007B0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5939D4-3815-9A4B-8C76-C83370BE753E}"/>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250322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4E47-7707-9841-BB6E-B46133CE5A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941B5C-7426-AD42-A6C4-B9BDDB8BDDB9}"/>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4" name="Footer Placeholder 3">
            <a:extLst>
              <a:ext uri="{FF2B5EF4-FFF2-40B4-BE49-F238E27FC236}">
                <a16:creationId xmlns:a16="http://schemas.microsoft.com/office/drawing/2014/main" id="{DF94FD98-C13A-3440-8AA8-C01CA0EBF5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E2FBD-F9B3-A44E-BE73-EA312C9C1106}"/>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330100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DA3748-2552-964F-8285-BC31B2AC5B11}"/>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3" name="Footer Placeholder 2">
            <a:extLst>
              <a:ext uri="{FF2B5EF4-FFF2-40B4-BE49-F238E27FC236}">
                <a16:creationId xmlns:a16="http://schemas.microsoft.com/office/drawing/2014/main" id="{C26ACB91-89C1-464B-8B68-61DD53CE1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1977D-92AA-4946-8B4A-A34FD520D3AF}"/>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194286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85E5-5071-6A44-B27E-E30A2C7CC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A848E-604A-7A4F-8D31-B6C3393B8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4A1C78-7839-9A43-A7BE-703BDD6AE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FDDB51-8C3F-F44B-B383-689AABA1A185}"/>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6" name="Footer Placeholder 5">
            <a:extLst>
              <a:ext uri="{FF2B5EF4-FFF2-40B4-BE49-F238E27FC236}">
                <a16:creationId xmlns:a16="http://schemas.microsoft.com/office/drawing/2014/main" id="{4BE182D2-1769-524D-844F-3D8ABE1F6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279DD-B206-504E-949C-D938FE08C077}"/>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348917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E153-8F9B-9D44-AA8B-6AD715CDA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A048C9-B805-D746-96F8-83AA8CCB3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95DD45-AD81-B44B-AA8F-7B531D288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F20BE1-64FD-1642-B428-6B4E5A26B986}"/>
              </a:ext>
            </a:extLst>
          </p:cNvPr>
          <p:cNvSpPr>
            <a:spLocks noGrp="1"/>
          </p:cNvSpPr>
          <p:nvPr>
            <p:ph type="dt" sz="half" idx="10"/>
          </p:nvPr>
        </p:nvSpPr>
        <p:spPr/>
        <p:txBody>
          <a:bodyPr/>
          <a:lstStyle/>
          <a:p>
            <a:fld id="{1B356732-04A5-8C43-82B1-5408B8B296E9}" type="datetimeFigureOut">
              <a:rPr lang="en-US" smtClean="0"/>
              <a:t>3/5/22</a:t>
            </a:fld>
            <a:endParaRPr lang="en-US"/>
          </a:p>
        </p:txBody>
      </p:sp>
      <p:sp>
        <p:nvSpPr>
          <p:cNvPr id="6" name="Footer Placeholder 5">
            <a:extLst>
              <a:ext uri="{FF2B5EF4-FFF2-40B4-BE49-F238E27FC236}">
                <a16:creationId xmlns:a16="http://schemas.microsoft.com/office/drawing/2014/main" id="{0633A93E-460F-1541-9728-5193B80CB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422EA-3117-0A4D-A272-6E8CE55202B7}"/>
              </a:ext>
            </a:extLst>
          </p:cNvPr>
          <p:cNvSpPr>
            <a:spLocks noGrp="1"/>
          </p:cNvSpPr>
          <p:nvPr>
            <p:ph type="sldNum" sz="quarter" idx="12"/>
          </p:nvPr>
        </p:nvSpPr>
        <p:spPr/>
        <p:txBody>
          <a:bodyPr/>
          <a:lstStyle/>
          <a:p>
            <a:fld id="{F0618AC0-669F-3D4E-9FB8-4C83AE99D4E5}" type="slidenum">
              <a:rPr lang="en-US" smtClean="0"/>
              <a:t>‹#›</a:t>
            </a:fld>
            <a:endParaRPr lang="en-US"/>
          </a:p>
        </p:txBody>
      </p:sp>
    </p:spTree>
    <p:extLst>
      <p:ext uri="{BB962C8B-B14F-4D97-AF65-F5344CB8AC3E}">
        <p14:creationId xmlns:p14="http://schemas.microsoft.com/office/powerpoint/2010/main" val="426004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E0078-4453-3842-9674-13AB8697B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760D6D-C202-C340-B48E-4C0A99853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0B5F6-832D-2F4A-BE57-75E66F6A0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56732-04A5-8C43-82B1-5408B8B296E9}" type="datetimeFigureOut">
              <a:rPr lang="en-US" smtClean="0"/>
              <a:t>3/5/22</a:t>
            </a:fld>
            <a:endParaRPr lang="en-US"/>
          </a:p>
        </p:txBody>
      </p:sp>
      <p:sp>
        <p:nvSpPr>
          <p:cNvPr id="5" name="Footer Placeholder 4">
            <a:extLst>
              <a:ext uri="{FF2B5EF4-FFF2-40B4-BE49-F238E27FC236}">
                <a16:creationId xmlns:a16="http://schemas.microsoft.com/office/drawing/2014/main" id="{6F5F1BFE-ED59-9044-9E75-B133424B8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E05639-071B-A248-A382-9084CB69D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8AC0-669F-3D4E-9FB8-4C83AE99D4E5}" type="slidenum">
              <a:rPr lang="en-US" smtClean="0"/>
              <a:t>‹#›</a:t>
            </a:fld>
            <a:endParaRPr lang="en-US"/>
          </a:p>
        </p:txBody>
      </p:sp>
    </p:spTree>
    <p:extLst>
      <p:ext uri="{BB962C8B-B14F-4D97-AF65-F5344CB8AC3E}">
        <p14:creationId xmlns:p14="http://schemas.microsoft.com/office/powerpoint/2010/main" val="250623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familylearni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descr="Two people looking at a tablet&#10;&#10;Description automatically generated with medium confidence">
            <a:extLst>
              <a:ext uri="{FF2B5EF4-FFF2-40B4-BE49-F238E27FC236}">
                <a16:creationId xmlns:a16="http://schemas.microsoft.com/office/drawing/2014/main" id="{5988B2D1-B5F0-5C47-BA3C-99C68571A89A}"/>
              </a:ext>
            </a:extLst>
          </p:cNvPr>
          <p:cNvPicPr>
            <a:picLocks noChangeAspect="1"/>
          </p:cNvPicPr>
          <p:nvPr/>
        </p:nvPicPr>
        <p:blipFill>
          <a:blip r:embed="rId3">
            <a:alphaModFix amt="40000"/>
          </a:blip>
          <a:stretch>
            <a:fillRect/>
          </a:stretch>
        </p:blipFill>
        <p:spPr>
          <a:xfrm>
            <a:off x="-155331" y="-635000"/>
            <a:ext cx="12347331" cy="8231554"/>
          </a:xfrm>
          <a:prstGeom prst="rect">
            <a:avLst/>
          </a:prstGeom>
        </p:spPr>
      </p:pic>
      <p:pic>
        <p:nvPicPr>
          <p:cNvPr id="117" name="Google Shape;117;g103d7c06de2_0_0"/>
          <p:cNvPicPr preferRelativeResize="0"/>
          <p:nvPr/>
        </p:nvPicPr>
        <p:blipFill rotWithShape="1">
          <a:blip r:embed="rId4">
            <a:alphaModFix amt="26000"/>
          </a:blip>
          <a:srcRect/>
          <a:stretch/>
        </p:blipFill>
        <p:spPr>
          <a:xfrm rot="-636906">
            <a:off x="3792366" y="3084223"/>
            <a:ext cx="4501252" cy="5555733"/>
          </a:xfrm>
          <a:prstGeom prst="rect">
            <a:avLst/>
          </a:prstGeom>
          <a:noFill/>
          <a:ln>
            <a:noFill/>
          </a:ln>
        </p:spPr>
      </p:pic>
      <p:sp>
        <p:nvSpPr>
          <p:cNvPr id="118" name="Google Shape;118;g103d7c06de2_0_0"/>
          <p:cNvSpPr txBox="1">
            <a:spLocks noGrp="1"/>
          </p:cNvSpPr>
          <p:nvPr>
            <p:ph type="ctrTitle"/>
          </p:nvPr>
        </p:nvSpPr>
        <p:spPr>
          <a:xfrm>
            <a:off x="337934" y="1036220"/>
            <a:ext cx="11360800" cy="2736800"/>
          </a:xfrm>
          <a:prstGeom prst="rect">
            <a:avLst/>
          </a:prstGeom>
          <a:noFill/>
          <a:ln>
            <a:noFill/>
          </a:ln>
        </p:spPr>
        <p:txBody>
          <a:bodyPr spcFirstLastPara="1" vert="horz" wrap="square" lIns="121900" tIns="121900" rIns="121900" bIns="121900" rtlCol="0" anchor="b" anchorCtr="0">
            <a:normAutofit/>
          </a:bodyPr>
          <a:lstStyle/>
          <a:p>
            <a:pPr>
              <a:lnSpc>
                <a:spcPct val="100000"/>
              </a:lnSpc>
              <a:spcBef>
                <a:spcPts val="0"/>
              </a:spcBef>
              <a:buSzPts val="5200"/>
            </a:pPr>
            <a:r>
              <a:rPr lang="en" sz="7200" b="1" dirty="0">
                <a:solidFill>
                  <a:srgbClr val="71AD2F"/>
                </a:solidFill>
                <a:latin typeface="Roboto"/>
                <a:ea typeface="Roboto"/>
                <a:cs typeface="Roboto"/>
                <a:sym typeface="Roboto"/>
              </a:rPr>
              <a:t>Community of Practice</a:t>
            </a:r>
            <a:endParaRPr sz="7200" b="1" dirty="0">
              <a:solidFill>
                <a:srgbClr val="71AD2F"/>
              </a:solidFill>
              <a:latin typeface="Roboto"/>
              <a:ea typeface="Roboto"/>
              <a:cs typeface="Roboto"/>
              <a:sym typeface="Roboto"/>
            </a:endParaRPr>
          </a:p>
        </p:txBody>
      </p:sp>
      <p:sp>
        <p:nvSpPr>
          <p:cNvPr id="7" name="Google Shape;57;p1">
            <a:extLst>
              <a:ext uri="{FF2B5EF4-FFF2-40B4-BE49-F238E27FC236}">
                <a16:creationId xmlns:a16="http://schemas.microsoft.com/office/drawing/2014/main" id="{6C0C6550-9118-4F45-A609-38311C200826}"/>
              </a:ext>
            </a:extLst>
          </p:cNvPr>
          <p:cNvSpPr txBox="1">
            <a:spLocks/>
          </p:cNvSpPr>
          <p:nvPr/>
        </p:nvSpPr>
        <p:spPr>
          <a:xfrm>
            <a:off x="337934" y="3623812"/>
            <a:ext cx="11360800" cy="1056800"/>
          </a:xfrm>
          <a:prstGeom prst="rect">
            <a:avLst/>
          </a:prstGeom>
          <a:noFill/>
          <a:ln>
            <a:noFill/>
          </a:ln>
        </p:spPr>
        <p:txBody>
          <a:bodyPr spcFirstLastPara="1" wrap="square" lIns="121900" tIns="121900" rIns="121900" bIns="121900" anchor="t" anchorCtr="0">
            <a:normAutofit fontScale="85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US" sz="3733" dirty="0">
                <a:solidFill>
                  <a:schemeClr val="tx1"/>
                </a:solidFill>
                <a:latin typeface="Roboto"/>
                <a:ea typeface="Roboto"/>
                <a:cs typeface="Roboto"/>
                <a:sym typeface="Roboto"/>
              </a:rPr>
              <a:t>Discussion-Lesson 4  </a:t>
            </a:r>
          </a:p>
          <a:p>
            <a:pPr marL="0" indent="0"/>
            <a:r>
              <a:rPr lang="en-US" sz="3733" dirty="0">
                <a:solidFill>
                  <a:schemeClr val="tx1"/>
                </a:solidFill>
                <a:latin typeface="Roboto"/>
                <a:ea typeface="Roboto"/>
                <a:cs typeface="Roboto"/>
                <a:sym typeface="Roboto"/>
              </a:rPr>
              <a:t>Trusting the Seeds– Improving Learning at Home</a:t>
            </a:r>
          </a:p>
        </p:txBody>
      </p:sp>
      <p:pic>
        <p:nvPicPr>
          <p:cNvPr id="8" name="Google Shape;96;p1">
            <a:extLst>
              <a:ext uri="{FF2B5EF4-FFF2-40B4-BE49-F238E27FC236}">
                <a16:creationId xmlns:a16="http://schemas.microsoft.com/office/drawing/2014/main" id="{33EA04EF-3841-7C48-B63E-768C51A1E487}"/>
              </a:ext>
            </a:extLst>
          </p:cNvPr>
          <p:cNvPicPr preferRelativeResize="0"/>
          <p:nvPr/>
        </p:nvPicPr>
        <p:blipFill rotWithShape="1">
          <a:blip r:embed="rId5">
            <a:alphaModFix/>
          </a:blip>
          <a:srcRect/>
          <a:stretch/>
        </p:blipFill>
        <p:spPr>
          <a:xfrm>
            <a:off x="8879660" y="4679577"/>
            <a:ext cx="3021111" cy="2178423"/>
          </a:xfrm>
          <a:prstGeom prst="rect">
            <a:avLst/>
          </a:prstGeom>
          <a:noFill/>
          <a:ln>
            <a:noFill/>
          </a:ln>
        </p:spPr>
      </p:pic>
    </p:spTree>
    <p:extLst>
      <p:ext uri="{BB962C8B-B14F-4D97-AF65-F5344CB8AC3E}">
        <p14:creationId xmlns:p14="http://schemas.microsoft.com/office/powerpoint/2010/main" val="367308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g106771bbd7c_0_12"/>
          <p:cNvSpPr/>
          <p:nvPr/>
        </p:nvSpPr>
        <p:spPr>
          <a:xfrm>
            <a:off x="-172" y="560933"/>
            <a:ext cx="8329600"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marL="609585">
              <a:buClr>
                <a:schemeClr val="dk1"/>
              </a:buClr>
              <a:buSzPts val="1100"/>
            </a:pPr>
            <a:endParaRPr sz="1467" dirty="0">
              <a:solidFill>
                <a:schemeClr val="dk1"/>
              </a:solidFill>
            </a:endParaRPr>
          </a:p>
          <a:p>
            <a:pPr marL="609585">
              <a:lnSpc>
                <a:spcPct val="150000"/>
              </a:lnSpc>
              <a:buClr>
                <a:schemeClr val="dk1"/>
              </a:buClr>
              <a:buSzPts val="1100"/>
            </a:pPr>
            <a:endParaRPr sz="1067" dirty="0">
              <a:solidFill>
                <a:schemeClr val="dk1"/>
              </a:solidFill>
              <a:latin typeface="Montserrat"/>
              <a:ea typeface="Montserrat"/>
              <a:cs typeface="Montserrat"/>
              <a:sym typeface="Montserrat"/>
            </a:endParaRPr>
          </a:p>
        </p:txBody>
      </p:sp>
      <p:sp>
        <p:nvSpPr>
          <p:cNvPr id="156" name="Google Shape;156;g106771bbd7c_0_12"/>
          <p:cNvSpPr txBox="1">
            <a:spLocks noGrp="1"/>
          </p:cNvSpPr>
          <p:nvPr>
            <p:ph type="body" idx="1"/>
          </p:nvPr>
        </p:nvSpPr>
        <p:spPr>
          <a:xfrm>
            <a:off x="415601" y="1030933"/>
            <a:ext cx="10995351" cy="4555200"/>
          </a:xfrm>
          <a:prstGeom prst="rect">
            <a:avLst/>
          </a:prstGeom>
          <a:noFill/>
          <a:ln>
            <a:noFill/>
          </a:ln>
        </p:spPr>
        <p:txBody>
          <a:bodyPr spcFirstLastPara="1" vert="horz" wrap="square" lIns="121900" tIns="121900" rIns="121900" bIns="121900" rtlCol="0" anchor="t" anchorCtr="0">
            <a:noAutofit/>
          </a:bodyPr>
          <a:lstStyle/>
          <a:p>
            <a:pPr marL="0" indent="0">
              <a:lnSpc>
                <a:spcPct val="150000"/>
              </a:lnSpc>
              <a:buClr>
                <a:schemeClr val="dk1"/>
              </a:buClr>
              <a:buSzPts val="1100"/>
              <a:buNone/>
            </a:pPr>
            <a:endParaRPr sz="2267" b="1"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r>
              <a:rPr lang="en" sz="2267" b="1" dirty="0">
                <a:solidFill>
                  <a:schemeClr val="dk1"/>
                </a:solidFill>
                <a:latin typeface="Roboto" panose="02000000000000000000" pitchFamily="2" charset="0"/>
                <a:ea typeface="Roboto" panose="02000000000000000000" pitchFamily="2" charset="0"/>
              </a:rPr>
              <a:t>Meet with your family: discuss your observations:</a:t>
            </a:r>
          </a:p>
          <a:p>
            <a:pPr marL="342900" indent="-342900">
              <a:lnSpc>
                <a:spcPct val="100000"/>
              </a:lnSpc>
              <a:buClr>
                <a:schemeClr val="dk1"/>
              </a:buClr>
              <a:buSzPts val="1100"/>
              <a:buFont typeface="Wingdings" pitchFamily="2" charset="2"/>
              <a:buChar char="v"/>
            </a:pPr>
            <a:r>
              <a:rPr lang="en" sz="2267" dirty="0">
                <a:solidFill>
                  <a:schemeClr val="dk1"/>
                </a:solidFill>
                <a:latin typeface="Roboto" panose="02000000000000000000" pitchFamily="2" charset="0"/>
                <a:ea typeface="Roboto" panose="02000000000000000000" pitchFamily="2" charset="0"/>
              </a:rPr>
              <a:t>How you have been engaging with the 21st Century Teaching and Learning Skills?</a:t>
            </a:r>
          </a:p>
          <a:p>
            <a:pPr marL="342900" indent="-342900">
              <a:lnSpc>
                <a:spcPct val="100000"/>
              </a:lnSpc>
              <a:buClr>
                <a:schemeClr val="dk1"/>
              </a:buClr>
              <a:buSzPts val="1100"/>
              <a:buFont typeface="Wingdings" pitchFamily="2" charset="2"/>
              <a:buChar char="v"/>
            </a:pPr>
            <a:r>
              <a:rPr lang="en" sz="2267" dirty="0">
                <a:solidFill>
                  <a:schemeClr val="dk1"/>
                </a:solidFill>
                <a:latin typeface="Roboto" panose="02000000000000000000" pitchFamily="2" charset="0"/>
                <a:ea typeface="Roboto" panose="02000000000000000000" pitchFamily="2" charset="0"/>
              </a:rPr>
              <a:t>What skills have you been able to practice with the Literacy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r>
              <a:rPr lang="en" sz="2267" b="1" dirty="0">
                <a:solidFill>
                  <a:schemeClr val="dk1"/>
                </a:solidFill>
                <a:latin typeface="Roboto" panose="02000000000000000000" pitchFamily="2" charset="0"/>
                <a:ea typeface="Roboto" panose="02000000000000000000" pitchFamily="2" charset="0"/>
              </a:rPr>
              <a:t>Actions and expressions:</a:t>
            </a:r>
            <a:endParaRPr sz="2267" b="1"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Make a note in your journal of your learning</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Make video that captures your learning together moments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Participate in the Discussion Forum in the Community of Practice</a:t>
            </a:r>
            <a:endParaRPr sz="2267" dirty="0">
              <a:solidFill>
                <a:schemeClr val="dk1"/>
              </a:solidFill>
              <a:latin typeface="Roboto" panose="02000000000000000000" pitchFamily="2" charset="0"/>
              <a:ea typeface="Roboto" panose="02000000000000000000" pitchFamily="2" charset="0"/>
            </a:endParaRPr>
          </a:p>
          <a:p>
            <a:pPr indent="0">
              <a:lnSpc>
                <a:spcPct val="100000"/>
              </a:lnSpc>
              <a:buClr>
                <a:schemeClr val="dk1"/>
              </a:buClr>
              <a:buSzPts val="1100"/>
              <a:buNone/>
            </a:pPr>
            <a:endParaRPr sz="1467" dirty="0">
              <a:solidFill>
                <a:schemeClr val="dk1"/>
              </a:solidFill>
            </a:endParaRPr>
          </a:p>
          <a:p>
            <a:pPr indent="0">
              <a:lnSpc>
                <a:spcPct val="150000"/>
              </a:lnSpc>
              <a:buClr>
                <a:schemeClr val="dk1"/>
              </a:buClr>
              <a:buSzPts val="1100"/>
              <a:buNone/>
            </a:pPr>
            <a:endParaRPr sz="1067" dirty="0">
              <a:solidFill>
                <a:schemeClr val="dk1"/>
              </a:solidFill>
              <a:latin typeface="Montserrat"/>
              <a:ea typeface="Montserrat"/>
              <a:cs typeface="Montserrat"/>
              <a:sym typeface="Montserrat"/>
            </a:endParaRPr>
          </a:p>
          <a:p>
            <a:pPr marL="0" indent="0">
              <a:lnSpc>
                <a:spcPct val="105000"/>
              </a:lnSpc>
              <a:spcBef>
                <a:spcPts val="1600"/>
              </a:spcBef>
              <a:buClr>
                <a:schemeClr val="dk1"/>
              </a:buClr>
              <a:buSzPts val="1100"/>
              <a:buNone/>
            </a:pPr>
            <a:endParaRPr sz="1333" dirty="0">
              <a:solidFill>
                <a:schemeClr val="dk1"/>
              </a:solidFill>
            </a:endParaRPr>
          </a:p>
        </p:txBody>
      </p:sp>
      <p:sp>
        <p:nvSpPr>
          <p:cNvPr id="5" name="Google Shape;126;p4">
            <a:extLst>
              <a:ext uri="{FF2B5EF4-FFF2-40B4-BE49-F238E27FC236}">
                <a16:creationId xmlns:a16="http://schemas.microsoft.com/office/drawing/2014/main" id="{AB389382-A44F-4A4B-8A1A-CF91852D36FD}"/>
              </a:ext>
            </a:extLst>
          </p:cNvPr>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Weekly Practice</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484BEA2C-30BA-CE4E-90CD-BEA26DD2F90D}"/>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367817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p:nvPr/>
        </p:nvSpPr>
        <p:spPr>
          <a:xfrm>
            <a:off x="225886" y="453543"/>
            <a:ext cx="4980875"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0" name="Google Shape;270;p14"/>
          <p:cNvSpPr txBox="1">
            <a:spLocks noGrp="1"/>
          </p:cNvSpPr>
          <p:nvPr>
            <p:ph type="title"/>
          </p:nvPr>
        </p:nvSpPr>
        <p:spPr>
          <a:xfrm>
            <a:off x="415600" y="629943"/>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lt1"/>
              </a:buClr>
              <a:buSzPts val="2800"/>
              <a:buFont typeface="Roboto"/>
              <a:buNone/>
            </a:pPr>
            <a:r>
              <a:rPr lang="en" sz="4000" b="1" dirty="0">
                <a:solidFill>
                  <a:schemeClr val="lt1"/>
                </a:solidFill>
                <a:latin typeface="Roboto"/>
                <a:ea typeface="Roboto"/>
                <a:cs typeface="Roboto"/>
                <a:sym typeface="Roboto"/>
              </a:rPr>
              <a:t>What’s Next?</a:t>
            </a:r>
            <a:endParaRPr sz="4000" b="1" dirty="0">
              <a:solidFill>
                <a:schemeClr val="lt1"/>
              </a:solidFill>
              <a:latin typeface="Roboto"/>
              <a:ea typeface="Roboto"/>
              <a:cs typeface="Roboto"/>
              <a:sym typeface="Roboto"/>
            </a:endParaRPr>
          </a:p>
        </p:txBody>
      </p:sp>
      <p:sp>
        <p:nvSpPr>
          <p:cNvPr id="271" name="Google Shape;271;p14"/>
          <p:cNvSpPr txBox="1">
            <a:spLocks noGrp="1"/>
          </p:cNvSpPr>
          <p:nvPr>
            <p:ph type="body" idx="1"/>
          </p:nvPr>
        </p:nvSpPr>
        <p:spPr>
          <a:xfrm>
            <a:off x="415600" y="1839505"/>
            <a:ext cx="113608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800"/>
              <a:buNone/>
            </a:pPr>
            <a:r>
              <a:rPr lang="en" sz="2600" b="1" dirty="0">
                <a:solidFill>
                  <a:schemeClr val="dk1"/>
                </a:solidFill>
                <a:latin typeface="Calibri" panose="020F0502020204030204" pitchFamily="34" charset="0"/>
                <a:ea typeface="Roboto"/>
                <a:cs typeface="Calibri" panose="020F0502020204030204" pitchFamily="34" charset="0"/>
                <a:sym typeface="Roboto"/>
              </a:rPr>
              <a:t>Connect with others in the Community of Practice</a:t>
            </a:r>
          </a:p>
          <a:p>
            <a:pPr marL="342900" indent="-342900">
              <a:lnSpc>
                <a:spcPct val="100000"/>
              </a:lnSpc>
              <a:buFont typeface="Wingdings" pitchFamily="2" charset="2"/>
              <a:buChar char="v"/>
            </a:pPr>
            <a:r>
              <a:rPr lang="en" sz="2200" dirty="0">
                <a:latin typeface="Calibri" panose="020F0502020204030204" pitchFamily="34" charset="0"/>
                <a:ea typeface="Roboto"/>
                <a:cs typeface="Calibri" panose="020F0502020204030204" pitchFamily="34" charset="0"/>
                <a:sym typeface="Roboto"/>
              </a:rPr>
              <a:t>D</a:t>
            </a:r>
            <a:r>
              <a:rPr lang="en" sz="2200" dirty="0">
                <a:solidFill>
                  <a:schemeClr val="dk1"/>
                </a:solidFill>
                <a:latin typeface="Calibri" panose="020F0502020204030204" pitchFamily="34" charset="0"/>
                <a:ea typeface="Roboto"/>
                <a:cs typeface="Calibri" panose="020F0502020204030204" pitchFamily="34" charset="0"/>
                <a:sym typeface="Roboto"/>
              </a:rPr>
              <a:t>iscuss your observations</a:t>
            </a:r>
            <a:endParaRPr lang="en" sz="2200" dirty="0">
              <a:latin typeface="Calibri" panose="020F0502020204030204" pitchFamily="34" charset="0"/>
              <a:ea typeface="Roboto"/>
              <a:cs typeface="Calibri" panose="020F0502020204030204" pitchFamily="34" charset="0"/>
              <a:sym typeface="Roboto"/>
            </a:endParaRPr>
          </a:p>
          <a:p>
            <a:pPr marL="342900" indent="-342900">
              <a:lnSpc>
                <a:spcPct val="100000"/>
              </a:lnSpc>
              <a:buFont typeface="Wingdings" pitchFamily="2" charset="2"/>
              <a:buChar char="v"/>
            </a:pPr>
            <a:r>
              <a:rPr lang="en-US" sz="2200" dirty="0">
                <a:solidFill>
                  <a:srgbClr val="000000"/>
                </a:solidFill>
                <a:latin typeface="Calibri" panose="020F0502020204030204" pitchFamily="34" charset="0"/>
                <a:ea typeface="Roboto"/>
                <a:cs typeface="Calibri" panose="020F0502020204030204" pitchFamily="34" charset="0"/>
                <a:sym typeface="Roboto"/>
              </a:rPr>
              <a:t>Share a video of how you are using this skill in your life</a:t>
            </a:r>
          </a:p>
          <a:p>
            <a:pPr marL="342900" indent="-342900">
              <a:lnSpc>
                <a:spcPct val="100000"/>
              </a:lnSpc>
              <a:buFont typeface="Wingdings" pitchFamily="2" charset="2"/>
              <a:buChar char="v"/>
            </a:pPr>
            <a:r>
              <a:rPr lang="en-US" sz="2200" dirty="0">
                <a:solidFill>
                  <a:srgbClr val="000000"/>
                </a:solidFill>
                <a:latin typeface="Calibri" panose="020F0502020204030204" pitchFamily="34" charset="0"/>
                <a:ea typeface="Roboto"/>
                <a:cs typeface="Calibri" panose="020F0502020204030204" pitchFamily="34" charset="0"/>
                <a:sym typeface="Roboto"/>
              </a:rPr>
              <a:t>Connect with someone you know who has more experience with this skill, a guide you      could ask for guidance?</a:t>
            </a:r>
          </a:p>
          <a:p>
            <a:pPr marL="342900" indent="-342900">
              <a:lnSpc>
                <a:spcPct val="100000"/>
              </a:lnSpc>
              <a:buFont typeface="Wingdings" pitchFamily="2" charset="2"/>
              <a:buChar char="v"/>
            </a:pPr>
            <a:r>
              <a:rPr lang="en" sz="2200" dirty="0">
                <a:latin typeface="Calibri" panose="020F0502020204030204" pitchFamily="34" charset="0"/>
                <a:ea typeface="Roboto"/>
                <a:cs typeface="Calibri" panose="020F0502020204030204" pitchFamily="34" charset="0"/>
                <a:sym typeface="Roboto"/>
              </a:rPr>
              <a:t>Ask for the support you need to help with your improvement/theme or goal?</a:t>
            </a:r>
            <a:endParaRPr sz="2200" dirty="0">
              <a:latin typeface="Calibri" panose="020F0502020204030204" pitchFamily="34" charset="0"/>
              <a:ea typeface="Roboto"/>
              <a:cs typeface="Calibri" panose="020F0502020204030204" pitchFamily="34" charset="0"/>
              <a:sym typeface="Roboto"/>
            </a:endParaRPr>
          </a:p>
          <a:p>
            <a:pPr marL="448739" indent="-342900">
              <a:lnSpc>
                <a:spcPct val="100000"/>
              </a:lnSpc>
              <a:buSzPts val="1000"/>
              <a:buFont typeface="Wingdings" pitchFamily="2" charset="2"/>
              <a:buChar char="v"/>
            </a:pPr>
            <a:endParaRPr lang="en" sz="2000" dirty="0">
              <a:solidFill>
                <a:schemeClr val="dk1"/>
              </a:solidFill>
              <a:latin typeface="Calibri" panose="020F0502020204030204" pitchFamily="34" charset="0"/>
              <a:ea typeface="Roboto"/>
              <a:cs typeface="Calibri" panose="020F0502020204030204" pitchFamily="34" charset="0"/>
              <a:sym typeface="Roboto"/>
            </a:endParaRPr>
          </a:p>
          <a:p>
            <a:pPr marL="105839" indent="0">
              <a:lnSpc>
                <a:spcPct val="100000"/>
              </a:lnSpc>
              <a:buSzPts val="1000"/>
              <a:buNone/>
            </a:pPr>
            <a:r>
              <a:rPr lang="en" sz="2400" b="1" dirty="0">
                <a:solidFill>
                  <a:schemeClr val="dk1"/>
                </a:solidFill>
                <a:latin typeface="Calibri" panose="020F0502020204030204" pitchFamily="34" charset="0"/>
                <a:ea typeface="Roboto"/>
                <a:cs typeface="Calibri" panose="020F0502020204030204" pitchFamily="34" charset="0"/>
                <a:sym typeface="Roboto"/>
              </a:rPr>
              <a:t>Mark your calendars:</a:t>
            </a:r>
          </a:p>
          <a:p>
            <a:pPr marL="563039" indent="-457200">
              <a:lnSpc>
                <a:spcPct val="100000"/>
              </a:lnSpc>
              <a:buSzPts val="1000"/>
              <a:buFont typeface="Wingdings" pitchFamily="2" charset="2"/>
              <a:buChar char="v"/>
            </a:pPr>
            <a:r>
              <a:rPr lang="en-US" sz="2000" dirty="0">
                <a:latin typeface="Roboto"/>
                <a:ea typeface="Roboto"/>
                <a:cs typeface="Roboto"/>
                <a:sym typeface="Roboto"/>
              </a:rPr>
              <a:t>Friday is Reflection and Review Day-Noon MT</a:t>
            </a:r>
          </a:p>
          <a:p>
            <a:pPr marL="563039" indent="-457200">
              <a:lnSpc>
                <a:spcPct val="100000"/>
              </a:lnSpc>
              <a:buSzPts val="1000"/>
              <a:buFont typeface="Wingdings" pitchFamily="2" charset="2"/>
              <a:buChar char="v"/>
            </a:pPr>
            <a:r>
              <a:rPr lang="en-US" sz="2000" dirty="0">
                <a:latin typeface="Roboto"/>
                <a:ea typeface="Roboto"/>
                <a:cs typeface="Roboto"/>
                <a:sym typeface="Roboto"/>
              </a:rPr>
              <a:t>Sunday, March 6</a:t>
            </a:r>
            <a:r>
              <a:rPr lang="en-US" sz="2000" baseline="30000" dirty="0">
                <a:latin typeface="Roboto"/>
                <a:ea typeface="Roboto"/>
                <a:cs typeface="Roboto"/>
                <a:sym typeface="Roboto"/>
              </a:rPr>
              <a:t>th</a:t>
            </a:r>
            <a:r>
              <a:rPr lang="en-US" sz="2000" dirty="0">
                <a:latin typeface="Roboto"/>
                <a:ea typeface="Roboto"/>
                <a:cs typeface="Roboto"/>
                <a:sym typeface="Roboto"/>
              </a:rPr>
              <a:t> Open House: 1pm MT</a:t>
            </a:r>
          </a:p>
          <a:p>
            <a:pPr marL="105839" indent="0">
              <a:lnSpc>
                <a:spcPct val="100000"/>
              </a:lnSpc>
              <a:buSzPts val="1000"/>
              <a:buNone/>
            </a:pPr>
            <a:r>
              <a:rPr lang="en-US" sz="2000" dirty="0">
                <a:latin typeface="Roboto"/>
                <a:ea typeface="Roboto"/>
                <a:cs typeface="Roboto"/>
                <a:sym typeface="Roboto"/>
              </a:rPr>
              <a:t>	Register at </a:t>
            </a:r>
            <a:r>
              <a:rPr lang="en-US" sz="2000" dirty="0" err="1">
                <a:latin typeface="Roboto"/>
                <a:ea typeface="Roboto"/>
                <a:cs typeface="Roboto"/>
                <a:sym typeface="Roboto"/>
              </a:rPr>
              <a:t>www.newmexicodart.com</a:t>
            </a:r>
            <a:endParaRPr sz="2000" dirty="0">
              <a:latin typeface="Roboto"/>
              <a:ea typeface="Roboto"/>
              <a:cs typeface="Roboto"/>
              <a:sym typeface="Roboto"/>
            </a:endParaRPr>
          </a:p>
        </p:txBody>
      </p:sp>
      <p:pic>
        <p:nvPicPr>
          <p:cNvPr id="272" name="Google Shape;272;p14"/>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10713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0" y="541743"/>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Ideas</a:t>
            </a:r>
            <a:endParaRPr sz="40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15600" y="1841433"/>
            <a:ext cx="4720017" cy="3159755"/>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267" dirty="0">
                <a:solidFill>
                  <a:schemeClr val="dk1"/>
                </a:solidFill>
                <a:latin typeface="Roboto" panose="02000000000000000000" pitchFamily="2" charset="0"/>
                <a:ea typeface="Roboto" panose="02000000000000000000" pitchFamily="2" charset="0"/>
              </a:rPr>
              <a:t>What can you do with your Datacasting/Hot spot?</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Technology Learning Moment:  Family Learning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B3330CD9-80BF-3B4A-8B14-8628B4CD7DFC}"/>
              </a:ext>
            </a:extLst>
          </p:cNvPr>
          <p:cNvSpPr/>
          <p:nvPr/>
        </p:nvSpPr>
        <p:spPr>
          <a:xfrm>
            <a:off x="5298659" y="2108636"/>
            <a:ext cx="6210168" cy="4284279"/>
          </a:xfrm>
          <a:prstGeom prst="rect">
            <a:avLst/>
          </a:prstGeom>
          <a:solidFill>
            <a:srgbClr val="F68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6FD2569E-A595-4A4F-819E-C548B8C64D5C}"/>
              </a:ext>
            </a:extLst>
          </p:cNvPr>
          <p:cNvPicPr>
            <a:picLocks noChangeAspect="1"/>
          </p:cNvPicPr>
          <p:nvPr/>
        </p:nvPicPr>
        <p:blipFill>
          <a:blip r:embed="rId3"/>
          <a:stretch>
            <a:fillRect/>
          </a:stretch>
        </p:blipFill>
        <p:spPr>
          <a:xfrm>
            <a:off x="5687410" y="2450960"/>
            <a:ext cx="5432666" cy="3625389"/>
          </a:xfrm>
          <a:prstGeom prst="rect">
            <a:avLst/>
          </a:prstGeom>
        </p:spPr>
      </p:pic>
    </p:spTree>
    <p:extLst>
      <p:ext uri="{BB962C8B-B14F-4D97-AF65-F5344CB8AC3E}">
        <p14:creationId xmlns:p14="http://schemas.microsoft.com/office/powerpoint/2010/main" val="148427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0" y="204417"/>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278966" y="400320"/>
            <a:ext cx="11360800" cy="763600"/>
          </a:xfrm>
          <a:prstGeom prst="rect">
            <a:avLst/>
          </a:prstGeom>
          <a:noFill/>
          <a:ln>
            <a:noFill/>
          </a:ln>
        </p:spPr>
        <p:txBody>
          <a:bodyPr spcFirstLastPara="1" vert="horz" wrap="square" lIns="121900" tIns="121900" rIns="121900" bIns="121900" rtlCol="0" anchor="t" anchorCtr="0">
            <a:noAutofit/>
          </a:bodyPr>
          <a:lstStyle/>
          <a:p>
            <a:r>
              <a:rPr lang="en" sz="3200" b="1" dirty="0">
                <a:solidFill>
                  <a:schemeClr val="lt1"/>
                </a:solidFill>
                <a:latin typeface="Roboto"/>
                <a:ea typeface="Roboto"/>
                <a:cs typeface="Roboto"/>
                <a:sym typeface="Roboto"/>
              </a:rPr>
              <a:t>Free Family Learning Software</a:t>
            </a:r>
            <a:endParaRPr sz="32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02900" y="1340320"/>
            <a:ext cx="11360800" cy="536528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267" dirty="0">
                <a:solidFill>
                  <a:schemeClr val="dk1"/>
                </a:solidFill>
                <a:ea typeface="Roboto" panose="02000000000000000000" pitchFamily="2" charset="0"/>
              </a:rPr>
              <a:t>Go to</a:t>
            </a:r>
            <a:r>
              <a:rPr lang="en-US" sz="2267" dirty="0">
                <a:solidFill>
                  <a:srgbClr val="FF0000"/>
                </a:solidFill>
                <a:ea typeface="Roboto" panose="02000000000000000000" pitchFamily="2" charset="0"/>
              </a:rPr>
              <a:t>: </a:t>
            </a:r>
            <a:r>
              <a:rPr lang="en-US" sz="2267" dirty="0" err="1">
                <a:solidFill>
                  <a:srgbClr val="FF0000"/>
                </a:solidFill>
                <a:ea typeface="Roboto" panose="02000000000000000000" pitchFamily="2" charset="0"/>
                <a:hlinkClick r:id="rId3">
                  <a:extLst>
                    <a:ext uri="{A12FA001-AC4F-418D-AE19-62706E023703}">
                      <ahyp:hlinkClr xmlns:ahyp="http://schemas.microsoft.com/office/drawing/2018/hyperlinkcolor" val="tx"/>
                    </a:ext>
                  </a:extLst>
                </a:hlinkClick>
              </a:rPr>
              <a:t>www.</a:t>
            </a:r>
            <a:r>
              <a:rPr lang="en-US" sz="2267" u="sng" dirty="0" err="1">
                <a:solidFill>
                  <a:srgbClr val="FF0000"/>
                </a:solidFill>
                <a:ea typeface="Roboto" panose="02000000000000000000" pitchFamily="2" charset="0"/>
                <a:hlinkClick r:id="rId3">
                  <a:extLst>
                    <a:ext uri="{A12FA001-AC4F-418D-AE19-62706E023703}">
                      <ahyp:hlinkClr xmlns:ahyp="http://schemas.microsoft.com/office/drawing/2018/hyperlinkcolor" val="tx"/>
                    </a:ext>
                  </a:extLst>
                </a:hlinkClick>
              </a:rPr>
              <a:t>familylearning</a:t>
            </a:r>
            <a:r>
              <a:rPr lang="en-US" sz="2267" u="sng" dirty="0" err="1">
                <a:solidFill>
                  <a:srgbClr val="FF0000"/>
                </a:solidFill>
                <a:ea typeface="Roboto" panose="02000000000000000000" pitchFamily="2" charset="0"/>
              </a:rPr>
              <a:t>company.com</a:t>
            </a:r>
            <a:endParaRPr lang="en-US" sz="2267" u="sng" dirty="0">
              <a:solidFill>
                <a:srgbClr val="FF0000"/>
              </a:solidFill>
              <a:ea typeface="Roboto" panose="02000000000000000000" pitchFamily="2" charset="0"/>
            </a:endParaRPr>
          </a:p>
          <a:p>
            <a:pPr marL="0" indent="0">
              <a:lnSpc>
                <a:spcPct val="100000"/>
              </a:lnSpc>
              <a:buClr>
                <a:schemeClr val="dk1"/>
              </a:buClr>
              <a:buSzPts val="1100"/>
              <a:buNone/>
            </a:pPr>
            <a:endParaRPr lang="en-US" sz="2267" dirty="0">
              <a:solidFill>
                <a:schemeClr val="dk1"/>
              </a:solidFill>
              <a:ea typeface="Roboto" panose="02000000000000000000" pitchFamily="2" charset="0"/>
            </a:endParaRPr>
          </a:p>
          <a:p>
            <a:pPr marL="0" indent="0">
              <a:lnSpc>
                <a:spcPct val="100000"/>
              </a:lnSpc>
              <a:buClr>
                <a:schemeClr val="dk1"/>
              </a:buClr>
              <a:buSzPts val="1100"/>
              <a:buNone/>
            </a:pPr>
            <a:r>
              <a:rPr lang="en-US" sz="2267" dirty="0">
                <a:solidFill>
                  <a:schemeClr val="dk1"/>
                </a:solidFill>
                <a:ea typeface="Roboto" panose="02000000000000000000" pitchFamily="2" charset="0"/>
              </a:rPr>
              <a:t>Select:  Enter Code button</a:t>
            </a:r>
          </a:p>
          <a:p>
            <a:pPr marL="0" indent="0">
              <a:lnSpc>
                <a:spcPct val="100000"/>
              </a:lnSpc>
              <a:buClr>
                <a:schemeClr val="dk1"/>
              </a:buClr>
              <a:buSzPts val="1100"/>
              <a:buNone/>
            </a:pPr>
            <a:endParaRPr lang="en-US" sz="2267" dirty="0">
              <a:solidFill>
                <a:schemeClr val="dk1"/>
              </a:solidFill>
              <a:ea typeface="Roboto" panose="02000000000000000000" pitchFamily="2" charset="0"/>
            </a:endParaRPr>
          </a:p>
          <a:p>
            <a:pPr marL="0" indent="0">
              <a:lnSpc>
                <a:spcPct val="100000"/>
              </a:lnSpc>
              <a:buClr>
                <a:schemeClr val="dk1"/>
              </a:buClr>
              <a:buSzPts val="1100"/>
              <a:buNone/>
            </a:pPr>
            <a:r>
              <a:rPr lang="en-US" sz="2267" dirty="0">
                <a:solidFill>
                  <a:schemeClr val="dk1"/>
                </a:solidFill>
                <a:ea typeface="Roboto" panose="02000000000000000000" pitchFamily="2" charset="0"/>
              </a:rPr>
              <a:t>CODE: </a:t>
            </a:r>
            <a:r>
              <a:rPr lang="en-US" sz="2267" dirty="0" err="1">
                <a:solidFill>
                  <a:schemeClr val="dk1"/>
                </a:solidFill>
                <a:ea typeface="Roboto" panose="02000000000000000000" pitchFamily="2" charset="0"/>
              </a:rPr>
              <a:t>nmdatacast</a:t>
            </a:r>
            <a:endParaRPr lang="en-US" sz="2267" dirty="0">
              <a:solidFill>
                <a:schemeClr val="dk1"/>
              </a:solidFill>
              <a:ea typeface="Roboto" panose="02000000000000000000" pitchFamily="2" charset="0"/>
            </a:endParaRPr>
          </a:p>
          <a:p>
            <a:pPr marL="0" indent="0">
              <a:lnSpc>
                <a:spcPct val="100000"/>
              </a:lnSpc>
              <a:buClr>
                <a:schemeClr val="dk1"/>
              </a:buClr>
              <a:buSzPts val="1100"/>
              <a:buNone/>
            </a:pPr>
            <a:endParaRPr lang="en-US" sz="2267" dirty="0">
              <a:solidFill>
                <a:schemeClr val="dk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3DE3BD1F-D31A-984B-9253-5E1E494BD76B}"/>
              </a:ext>
            </a:extLst>
          </p:cNvPr>
          <p:cNvPicPr>
            <a:picLocks noChangeAspect="1"/>
          </p:cNvPicPr>
          <p:nvPr/>
        </p:nvPicPr>
        <p:blipFill>
          <a:blip r:embed="rId4"/>
          <a:stretch>
            <a:fillRect/>
          </a:stretch>
        </p:blipFill>
        <p:spPr>
          <a:xfrm>
            <a:off x="5325299" y="1772597"/>
            <a:ext cx="6070600" cy="4737100"/>
          </a:xfrm>
          <a:prstGeom prst="rect">
            <a:avLst/>
          </a:prstGeom>
        </p:spPr>
      </p:pic>
    </p:spTree>
    <p:extLst>
      <p:ext uri="{BB962C8B-B14F-4D97-AF65-F5344CB8AC3E}">
        <p14:creationId xmlns:p14="http://schemas.microsoft.com/office/powerpoint/2010/main" val="54208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21900" y="617243"/>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Ideas</a:t>
            </a:r>
            <a:endParaRPr sz="40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15600" y="1841433"/>
            <a:ext cx="11360800" cy="4854969"/>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267" dirty="0">
                <a:solidFill>
                  <a:schemeClr val="dk1"/>
                </a:solidFill>
                <a:latin typeface="Roboto" panose="02000000000000000000" pitchFamily="2" charset="0"/>
                <a:ea typeface="Roboto" panose="02000000000000000000" pitchFamily="2" charset="0"/>
              </a:rPr>
              <a:t>Family Learning Literacy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US" sz="2267" dirty="0">
                <a:solidFill>
                  <a:schemeClr val="dk1"/>
                </a:solidFill>
                <a:latin typeface="Roboto" panose="02000000000000000000" pitchFamily="2" charset="0"/>
                <a:ea typeface="Roboto" panose="02000000000000000000" pitchFamily="2" charset="0"/>
              </a:rPr>
              <a:t>Modules: Elementary, Middle School, High School, Adult Literacy</a:t>
            </a:r>
          </a:p>
          <a:p>
            <a:pPr marL="0" indent="0">
              <a:lnSpc>
                <a:spcPct val="100000"/>
              </a:lnSpc>
              <a:buNone/>
            </a:pPr>
            <a:endParaRPr lang="en-US"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US" sz="2267" dirty="0">
                <a:solidFill>
                  <a:schemeClr val="dk1"/>
                </a:solidFill>
                <a:latin typeface="Roboto" panose="02000000000000000000" pitchFamily="2" charset="0"/>
                <a:ea typeface="Roboto" panose="02000000000000000000" pitchFamily="2" charset="0"/>
              </a:rPr>
              <a:t>Languages: English &amp; Spanish</a:t>
            </a:r>
          </a:p>
          <a:p>
            <a:pPr marL="0" indent="0">
              <a:lnSpc>
                <a:spcPct val="100000"/>
              </a:lnSpc>
              <a:buNone/>
            </a:pPr>
            <a:endParaRPr lang="en"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Literacy Categories: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Phonics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Reading </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Vocabulary</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Writing</a:t>
            </a:r>
            <a:br>
              <a:rPr lang="en" sz="2267" dirty="0">
                <a:solidFill>
                  <a:schemeClr val="dk1"/>
                </a:solidFill>
                <a:latin typeface="Roboto" panose="02000000000000000000" pitchFamily="2" charset="0"/>
                <a:ea typeface="Roboto" panose="02000000000000000000" pitchFamily="2" charset="0"/>
              </a:rPr>
            </a:b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Levels: 1 - 16</a:t>
            </a:r>
            <a:endParaRPr sz="2267" dirty="0">
              <a:solidFill>
                <a:schemeClr val="dk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B3330CD9-80BF-3B4A-8B14-8628B4CD7DFC}"/>
              </a:ext>
            </a:extLst>
          </p:cNvPr>
          <p:cNvSpPr/>
          <p:nvPr/>
        </p:nvSpPr>
        <p:spPr>
          <a:xfrm>
            <a:off x="5959366" y="3196459"/>
            <a:ext cx="4816365" cy="3499943"/>
          </a:xfrm>
          <a:prstGeom prst="rect">
            <a:avLst/>
          </a:prstGeom>
          <a:solidFill>
            <a:srgbClr val="F68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B3B74C73-4F41-42E5-B392-6CF21ECB2956}"/>
              </a:ext>
            </a:extLst>
          </p:cNvPr>
          <p:cNvPicPr>
            <a:picLocks noChangeAspect="1"/>
          </p:cNvPicPr>
          <p:nvPr/>
        </p:nvPicPr>
        <p:blipFill>
          <a:blip r:embed="rId3"/>
          <a:stretch>
            <a:fillRect/>
          </a:stretch>
        </p:blipFill>
        <p:spPr>
          <a:xfrm>
            <a:off x="6132785" y="3322582"/>
            <a:ext cx="4437234" cy="3296929"/>
          </a:xfrm>
          <a:prstGeom prst="rect">
            <a:avLst/>
          </a:prstGeom>
        </p:spPr>
      </p:pic>
    </p:spTree>
    <p:extLst>
      <p:ext uri="{BB962C8B-B14F-4D97-AF65-F5344CB8AC3E}">
        <p14:creationId xmlns:p14="http://schemas.microsoft.com/office/powerpoint/2010/main" val="231132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5"/>
          <p:cNvSpPr/>
          <p:nvPr/>
        </p:nvSpPr>
        <p:spPr>
          <a:xfrm>
            <a:off x="226632" y="550366"/>
            <a:ext cx="9990519"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lang="en-US" sz="1867" dirty="0">
              <a:solidFill>
                <a:srgbClr val="000000"/>
              </a:solidFill>
              <a:latin typeface="Arial"/>
              <a:ea typeface="Arial"/>
              <a:cs typeface="Arial"/>
              <a:sym typeface="Arial"/>
            </a:endParaRPr>
          </a:p>
        </p:txBody>
      </p:sp>
      <p:sp>
        <p:nvSpPr>
          <p:cNvPr id="135" name="Google Shape;135;p5"/>
          <p:cNvSpPr txBox="1">
            <a:spLocks noGrp="1"/>
          </p:cNvSpPr>
          <p:nvPr>
            <p:ph type="body" idx="1"/>
          </p:nvPr>
        </p:nvSpPr>
        <p:spPr>
          <a:xfrm>
            <a:off x="449813" y="2161380"/>
            <a:ext cx="5646187" cy="448072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400" dirty="0">
                <a:solidFill>
                  <a:schemeClr val="dk1"/>
                </a:solidFill>
                <a:latin typeface="Roboto" panose="02000000000000000000" pitchFamily="2" charset="0"/>
                <a:ea typeface="Roboto" panose="02000000000000000000" pitchFamily="2" charset="0"/>
              </a:rPr>
              <a:t>Before you use the software:</a:t>
            </a:r>
          </a:p>
          <a:p>
            <a:pPr marL="0" indent="0">
              <a:lnSpc>
                <a:spcPct val="100000"/>
              </a:lnSpc>
              <a:buClr>
                <a:schemeClr val="dk1"/>
              </a:buClr>
              <a:buSzPts val="1100"/>
              <a:buNone/>
            </a:pPr>
            <a:endParaRPr sz="24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What will improving their reading and writing skills do for your children?</a:t>
            </a:r>
          </a:p>
          <a:p>
            <a:pPr indent="-397923">
              <a:lnSpc>
                <a:spcPct val="100000"/>
              </a:lnSpc>
              <a:buClr>
                <a:schemeClr val="dk1"/>
              </a:buClr>
              <a:buSzPts val="1100"/>
              <a:buChar char="❖"/>
            </a:pPr>
            <a:endParaRPr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Font typeface="Arial" panose="020B0604020202020204" pitchFamily="34" charset="0"/>
              <a:buChar char="❖"/>
            </a:pPr>
            <a:r>
              <a:rPr lang="en" sz="2200" dirty="0">
                <a:solidFill>
                  <a:schemeClr val="dk1"/>
                </a:solidFill>
                <a:latin typeface="Roboto" panose="02000000000000000000" pitchFamily="2" charset="0"/>
                <a:ea typeface="Roboto" panose="02000000000000000000" pitchFamily="2" charset="0"/>
              </a:rPr>
              <a:t>When will the Family play with this software? </a:t>
            </a:r>
          </a:p>
          <a:p>
            <a:pPr marL="211662" indent="0">
              <a:lnSpc>
                <a:spcPct val="100000"/>
              </a:lnSpc>
              <a:buClr>
                <a:schemeClr val="dk1"/>
              </a:buClr>
              <a:buSzPts val="1100"/>
              <a:buNone/>
            </a:pPr>
            <a:endParaRPr lang="en"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Who will learn together?</a:t>
            </a:r>
          </a:p>
          <a:p>
            <a:pPr indent="-397923">
              <a:lnSpc>
                <a:spcPct val="100000"/>
              </a:lnSpc>
              <a:buClr>
                <a:schemeClr val="dk1"/>
              </a:buClr>
              <a:buSzPts val="1100"/>
              <a:buChar char="❖"/>
            </a:pPr>
            <a:endParaRPr lang="en"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Is there anything you want to learn about reading or writing?</a:t>
            </a:r>
            <a:endParaRPr sz="2200"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00" dirty="0">
              <a:solidFill>
                <a:schemeClr val="dk1"/>
              </a:solidFill>
            </a:endParaRPr>
          </a:p>
          <a:p>
            <a:pPr indent="0">
              <a:lnSpc>
                <a:spcPct val="150000"/>
              </a:lnSpc>
              <a:buClr>
                <a:schemeClr val="dk1"/>
              </a:buClr>
              <a:buSzPts val="1100"/>
              <a:buNone/>
            </a:pPr>
            <a:r>
              <a:rPr lang="en" sz="2200" dirty="0">
                <a:solidFill>
                  <a:schemeClr val="dk1"/>
                </a:solidFill>
                <a:latin typeface="Montserrat"/>
                <a:ea typeface="Montserrat"/>
                <a:cs typeface="Montserrat"/>
                <a:sym typeface="Montserrat"/>
              </a:rPr>
              <a:t> </a:t>
            </a:r>
            <a:endParaRPr sz="2200" dirty="0">
              <a:solidFill>
                <a:schemeClr val="dk1"/>
              </a:solidFill>
            </a:endParaRPr>
          </a:p>
          <a:p>
            <a:pPr marL="0" indent="0">
              <a:lnSpc>
                <a:spcPct val="105000"/>
              </a:lnSpc>
              <a:spcBef>
                <a:spcPts val="1600"/>
              </a:spcBef>
              <a:buClr>
                <a:schemeClr val="dk1"/>
              </a:buClr>
              <a:buSzPts val="1100"/>
              <a:buNone/>
            </a:pPr>
            <a:endParaRPr sz="2200" dirty="0">
              <a:latin typeface="Roboto"/>
              <a:ea typeface="Roboto"/>
              <a:cs typeface="Roboto"/>
              <a:sym typeface="Roboto"/>
            </a:endParaRPr>
          </a:p>
        </p:txBody>
      </p:sp>
      <p:sp>
        <p:nvSpPr>
          <p:cNvPr id="5" name="Google Shape;126;p4">
            <a:extLst>
              <a:ext uri="{FF2B5EF4-FFF2-40B4-BE49-F238E27FC236}">
                <a16:creationId xmlns:a16="http://schemas.microsoft.com/office/drawing/2014/main" id="{D2F170C0-342F-CC4E-B877-DF499E58E156}"/>
              </a:ext>
            </a:extLst>
          </p:cNvPr>
          <p:cNvSpPr txBox="1">
            <a:spLocks noGrp="1"/>
          </p:cNvSpPr>
          <p:nvPr>
            <p:ph type="title"/>
          </p:nvPr>
        </p:nvSpPr>
        <p:spPr>
          <a:xfrm>
            <a:off x="226632" y="726766"/>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Playing to Discover Learning Moments</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EB36228-E550-DF43-A591-C9EF1389D012}"/>
              </a:ext>
            </a:extLst>
          </p:cNvPr>
          <p:cNvPicPr preferRelativeResize="0"/>
          <p:nvPr/>
        </p:nvPicPr>
        <p:blipFill rotWithShape="1">
          <a:blip r:embed="rId3">
            <a:alphaModFix amt="26000"/>
          </a:blip>
          <a:srcRect/>
          <a:stretch/>
        </p:blipFill>
        <p:spPr>
          <a:xfrm rot="-636906">
            <a:off x="8802625" y="3385807"/>
            <a:ext cx="4501252" cy="5555733"/>
          </a:xfrm>
          <a:prstGeom prst="rect">
            <a:avLst/>
          </a:prstGeom>
          <a:noFill/>
          <a:ln>
            <a:noFill/>
          </a:ln>
        </p:spPr>
      </p:pic>
      <p:sp>
        <p:nvSpPr>
          <p:cNvPr id="7" name="TextBox 6">
            <a:extLst>
              <a:ext uri="{FF2B5EF4-FFF2-40B4-BE49-F238E27FC236}">
                <a16:creationId xmlns:a16="http://schemas.microsoft.com/office/drawing/2014/main" id="{E7A1AC55-83AB-4BC1-B883-78A7394E082F}"/>
              </a:ext>
            </a:extLst>
          </p:cNvPr>
          <p:cNvSpPr txBox="1"/>
          <p:nvPr/>
        </p:nvSpPr>
        <p:spPr>
          <a:xfrm>
            <a:off x="449813" y="1606332"/>
            <a:ext cx="10050021" cy="584775"/>
          </a:xfrm>
          <a:prstGeom prst="rect">
            <a:avLst/>
          </a:prstGeom>
          <a:noFill/>
        </p:spPr>
        <p:txBody>
          <a:bodyPr wrap="square">
            <a:spAutoFit/>
          </a:bodyPr>
          <a:lstStyle/>
          <a:p>
            <a:r>
              <a:rPr lang="en" sz="3200" dirty="0">
                <a:solidFill>
                  <a:schemeClr val="dk1"/>
                </a:solidFill>
                <a:latin typeface="Roboto" panose="02000000000000000000" pitchFamily="2" charset="0"/>
                <a:ea typeface="Roboto" panose="02000000000000000000" pitchFamily="2" charset="0"/>
              </a:rPr>
              <a:t>Learning Moments: Discovering Something New:</a:t>
            </a:r>
            <a:endParaRPr lang="en-US" sz="3200" dirty="0"/>
          </a:p>
        </p:txBody>
      </p:sp>
    </p:spTree>
    <p:extLst>
      <p:ext uri="{BB962C8B-B14F-4D97-AF65-F5344CB8AC3E}">
        <p14:creationId xmlns:p14="http://schemas.microsoft.com/office/powerpoint/2010/main" val="349971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5"/>
          <p:cNvSpPr/>
          <p:nvPr/>
        </p:nvSpPr>
        <p:spPr>
          <a:xfrm>
            <a:off x="99632" y="550366"/>
            <a:ext cx="9990519"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lang="en-US" sz="1867" dirty="0">
              <a:solidFill>
                <a:srgbClr val="000000"/>
              </a:solidFill>
              <a:latin typeface="Arial"/>
              <a:ea typeface="Arial"/>
              <a:cs typeface="Arial"/>
              <a:sym typeface="Arial"/>
            </a:endParaRPr>
          </a:p>
        </p:txBody>
      </p:sp>
      <p:sp>
        <p:nvSpPr>
          <p:cNvPr id="135" name="Google Shape;135;p5"/>
          <p:cNvSpPr txBox="1">
            <a:spLocks noGrp="1"/>
          </p:cNvSpPr>
          <p:nvPr>
            <p:ph type="body" idx="1"/>
          </p:nvPr>
        </p:nvSpPr>
        <p:spPr>
          <a:xfrm>
            <a:off x="449813" y="2411969"/>
            <a:ext cx="5646187" cy="3551338"/>
          </a:xfrm>
          <a:prstGeom prst="rect">
            <a:avLst/>
          </a:prstGeom>
          <a:noFill/>
          <a:ln>
            <a:noFill/>
          </a:ln>
        </p:spPr>
        <p:txBody>
          <a:bodyPr spcFirstLastPara="1" vert="horz" wrap="square" lIns="121900" tIns="121900" rIns="121900" bIns="121900" rtlCol="0" anchor="t" anchorCtr="0">
            <a:noAutofit/>
          </a:bodyPr>
          <a:lstStyle/>
          <a:p>
            <a:pPr indent="0">
              <a:lnSpc>
                <a:spcPct val="150000"/>
              </a:lnSpc>
              <a:buClr>
                <a:schemeClr val="dk1"/>
              </a:buClr>
              <a:buSzPts val="1100"/>
              <a:buNone/>
            </a:pPr>
            <a:r>
              <a:rPr lang="en" sz="2200" dirty="0">
                <a:solidFill>
                  <a:schemeClr val="dk1"/>
                </a:solidFill>
                <a:latin typeface="Montserrat"/>
                <a:ea typeface="Montserrat"/>
                <a:cs typeface="Montserrat"/>
                <a:sym typeface="Montserrat"/>
              </a:rPr>
              <a:t> </a:t>
            </a:r>
            <a:endParaRPr sz="2200" dirty="0">
              <a:solidFill>
                <a:schemeClr val="dk1"/>
              </a:solidFill>
            </a:endParaRPr>
          </a:p>
          <a:p>
            <a:pPr marL="0" indent="0">
              <a:lnSpc>
                <a:spcPct val="105000"/>
              </a:lnSpc>
              <a:spcBef>
                <a:spcPts val="1600"/>
              </a:spcBef>
              <a:buClr>
                <a:schemeClr val="dk1"/>
              </a:buClr>
              <a:buSzPts val="1100"/>
              <a:buNone/>
            </a:pPr>
            <a:endParaRPr sz="2200" dirty="0">
              <a:latin typeface="Roboto"/>
              <a:ea typeface="Roboto"/>
              <a:cs typeface="Roboto"/>
              <a:sym typeface="Roboto"/>
            </a:endParaRPr>
          </a:p>
        </p:txBody>
      </p:sp>
      <p:sp>
        <p:nvSpPr>
          <p:cNvPr id="5" name="Google Shape;126;p4">
            <a:extLst>
              <a:ext uri="{FF2B5EF4-FFF2-40B4-BE49-F238E27FC236}">
                <a16:creationId xmlns:a16="http://schemas.microsoft.com/office/drawing/2014/main" id="{D2F170C0-342F-CC4E-B877-DF499E58E156}"/>
              </a:ext>
            </a:extLst>
          </p:cNvPr>
          <p:cNvSpPr txBox="1">
            <a:spLocks noGrp="1"/>
          </p:cNvSpPr>
          <p:nvPr>
            <p:ph type="title"/>
          </p:nvPr>
        </p:nvSpPr>
        <p:spPr>
          <a:xfrm>
            <a:off x="226632" y="726766"/>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Playing to Discover Learning Moments</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EB36228-E550-DF43-A591-C9EF1389D012}"/>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9" name="TextBox 8">
            <a:extLst>
              <a:ext uri="{FF2B5EF4-FFF2-40B4-BE49-F238E27FC236}">
                <a16:creationId xmlns:a16="http://schemas.microsoft.com/office/drawing/2014/main" id="{F3F984F8-DBC5-44A8-8EC5-C256597228F2}"/>
              </a:ext>
            </a:extLst>
          </p:cNvPr>
          <p:cNvSpPr txBox="1"/>
          <p:nvPr/>
        </p:nvSpPr>
        <p:spPr>
          <a:xfrm>
            <a:off x="901700" y="1666766"/>
            <a:ext cx="6743700" cy="4862870"/>
          </a:xfrm>
          <a:prstGeom prst="rect">
            <a:avLst/>
          </a:prstGeom>
          <a:noFill/>
        </p:spPr>
        <p:txBody>
          <a:bodyPr wrap="square">
            <a:spAutoFit/>
          </a:bodyPr>
          <a:lstStyle/>
          <a:p>
            <a:pPr>
              <a:lnSpc>
                <a:spcPct val="100000"/>
              </a:lnSpc>
              <a:buClr>
                <a:schemeClr val="dk1"/>
              </a:buClr>
              <a:buSzPts val="1100"/>
            </a:pPr>
            <a:r>
              <a:rPr lang="en-US" sz="2400" dirty="0">
                <a:solidFill>
                  <a:schemeClr val="dk1"/>
                </a:solidFill>
                <a:latin typeface="Roboto" panose="02000000000000000000" pitchFamily="2" charset="0"/>
                <a:ea typeface="Roboto" panose="02000000000000000000" pitchFamily="2" charset="0"/>
              </a:rPr>
              <a:t>After you use the software: </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did your children learn?</a:t>
            </a:r>
          </a:p>
          <a:p>
            <a:pPr indent="-397923">
              <a:lnSpc>
                <a:spcPct val="100000"/>
              </a:lnSpc>
              <a:buClr>
                <a:schemeClr val="dk1"/>
              </a:buClr>
              <a:buSzPts val="1100"/>
              <a:buChar char="❖"/>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Who did they share their learning with?</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was the most fun?</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was the most challenging?</a:t>
            </a:r>
          </a:p>
          <a:p>
            <a:pPr indent="-397923">
              <a:lnSpc>
                <a:spcPct val="100000"/>
              </a:lnSpc>
              <a:buClr>
                <a:schemeClr val="dk1"/>
              </a:buClr>
              <a:buSzPts val="1100"/>
              <a:buChar char="❖"/>
            </a:pPr>
            <a:endParaRPr lang="en-US" sz="2200" dirty="0">
              <a:solidFill>
                <a:schemeClr val="dk1"/>
              </a:solidFill>
              <a:latin typeface="Roboto" panose="02000000000000000000" pitchFamily="2" charset="0"/>
              <a:ea typeface="Roboto" panose="02000000000000000000" pitchFamily="2" charset="0"/>
            </a:endParaRPr>
          </a:p>
          <a:p>
            <a:pPr marL="457200" indent="-457200">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How did you fit it in your daily or weekly schedule?</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marL="457200" indent="-457200">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did you learn?</a:t>
            </a:r>
          </a:p>
        </p:txBody>
      </p:sp>
    </p:spTree>
    <p:extLst>
      <p:ext uri="{BB962C8B-B14F-4D97-AF65-F5344CB8AC3E}">
        <p14:creationId xmlns:p14="http://schemas.microsoft.com/office/powerpoint/2010/main" val="260651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106771bbd7c_0_0"/>
          <p:cNvSpPr/>
          <p:nvPr/>
        </p:nvSpPr>
        <p:spPr>
          <a:xfrm>
            <a:off x="-172" y="617055"/>
            <a:ext cx="8329600"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142" name="Google Shape;142;g106771bbd7c_0_0"/>
          <p:cNvSpPr txBox="1">
            <a:spLocks noGrp="1"/>
          </p:cNvSpPr>
          <p:nvPr>
            <p:ph type="body" idx="1"/>
          </p:nvPr>
        </p:nvSpPr>
        <p:spPr>
          <a:xfrm>
            <a:off x="415600" y="1720567"/>
            <a:ext cx="11618000" cy="455520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267" b="1" dirty="0">
                <a:solidFill>
                  <a:schemeClr val="dk1"/>
                </a:solidFill>
                <a:latin typeface="Roboto" panose="02000000000000000000" pitchFamily="2" charset="0"/>
                <a:ea typeface="Roboto" panose="02000000000000000000" pitchFamily="2" charset="0"/>
              </a:rPr>
              <a:t>Activity: </a:t>
            </a:r>
            <a:r>
              <a:rPr lang="en" sz="2267" dirty="0">
                <a:solidFill>
                  <a:schemeClr val="dk1"/>
                </a:solidFill>
                <a:latin typeface="Roboto" panose="02000000000000000000" pitchFamily="2" charset="0"/>
                <a:ea typeface="Roboto" panose="02000000000000000000" pitchFamily="2" charset="0"/>
              </a:rPr>
              <a:t>Plan 30 minutes tomorrow to explore the Family Learning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Team up with a family member  and take turns exploring and learning together</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Font typeface="Arial" panose="020B0604020202020204" pitchFamily="34" charset="0"/>
              <a:buChar char="❖"/>
            </a:pPr>
            <a:r>
              <a:rPr lang="en-US" sz="2000" dirty="0">
                <a:solidFill>
                  <a:schemeClr val="dk1"/>
                </a:solidFill>
                <a:latin typeface="Roboto" panose="02000000000000000000" pitchFamily="2" charset="0"/>
                <a:ea typeface="Roboto" panose="02000000000000000000" pitchFamily="2" charset="0"/>
              </a:rPr>
              <a:t>Set a goal: pick a level and subject and see how many green stars you can get!</a:t>
            </a:r>
          </a:p>
          <a:p>
            <a:pPr marL="211662" indent="0">
              <a:lnSpc>
                <a:spcPct val="100000"/>
              </a:lnSpc>
              <a:buClr>
                <a:schemeClr val="dk1"/>
              </a:buClr>
              <a:buSzPts val="1100"/>
              <a:buNone/>
            </a:pPr>
            <a:endParaRPr lang="en-US"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 video of your experience in Flip Grid</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Place it in the Community of  Practice</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 note in your journal about your experience</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another date to play with the software with a family member</a:t>
            </a:r>
            <a:endParaRPr sz="2000" dirty="0">
              <a:solidFill>
                <a:schemeClr val="dk1"/>
              </a:solidFill>
              <a:latin typeface="Roboto" panose="02000000000000000000" pitchFamily="2" charset="0"/>
              <a:ea typeface="Roboto" panose="02000000000000000000" pitchFamily="2" charset="0"/>
            </a:endParaRPr>
          </a:p>
          <a:p>
            <a:pPr indent="0">
              <a:lnSpc>
                <a:spcPct val="100000"/>
              </a:lnSpc>
              <a:buNone/>
            </a:pPr>
            <a:endParaRPr sz="1467" dirty="0">
              <a:solidFill>
                <a:schemeClr val="dk1"/>
              </a:solidFill>
            </a:endParaRPr>
          </a:p>
        </p:txBody>
      </p:sp>
      <p:sp>
        <p:nvSpPr>
          <p:cNvPr id="5" name="Google Shape;126;p4">
            <a:extLst>
              <a:ext uri="{FF2B5EF4-FFF2-40B4-BE49-F238E27FC236}">
                <a16:creationId xmlns:a16="http://schemas.microsoft.com/office/drawing/2014/main" id="{F3133619-41E9-DF4D-821E-20821A8A641E}"/>
              </a:ext>
            </a:extLst>
          </p:cNvPr>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Activity</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1AE83FF-0559-8549-8F64-0760B87DD747}"/>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145554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g106771bbd7c_0_6"/>
          <p:cNvSpPr/>
          <p:nvPr/>
        </p:nvSpPr>
        <p:spPr>
          <a:xfrm>
            <a:off x="266528" y="541743"/>
            <a:ext cx="8329600"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149" name="Google Shape;149;g106771bbd7c_0_6"/>
          <p:cNvSpPr txBox="1">
            <a:spLocks noGrp="1"/>
          </p:cNvSpPr>
          <p:nvPr>
            <p:ph type="body" idx="1"/>
          </p:nvPr>
        </p:nvSpPr>
        <p:spPr>
          <a:xfrm>
            <a:off x="415600" y="1720566"/>
            <a:ext cx="11618000" cy="4946933"/>
          </a:xfrm>
          <a:prstGeom prst="rect">
            <a:avLst/>
          </a:prstGeom>
          <a:noFill/>
          <a:ln>
            <a:noFill/>
          </a:ln>
        </p:spPr>
        <p:txBody>
          <a:bodyPr spcFirstLastPara="1" vert="horz" wrap="square" lIns="121900" tIns="121900" rIns="121900" bIns="121900" rtlCol="0" anchor="t" anchorCtr="0">
            <a:noAutofit/>
          </a:bodyPr>
          <a:lstStyle/>
          <a:p>
            <a:pPr marL="563028" indent="-342900">
              <a:lnSpc>
                <a:spcPct val="150000"/>
              </a:lnSpc>
              <a:buClr>
                <a:schemeClr val="dk1"/>
              </a:buClr>
              <a:buSzPts val="1000"/>
              <a:buFont typeface="Wingdings" pitchFamily="2" charset="2"/>
              <a:buChar char="v"/>
            </a:pPr>
            <a:r>
              <a:rPr lang="en" sz="2267" dirty="0">
                <a:solidFill>
                  <a:schemeClr val="dk1"/>
                </a:solidFill>
                <a:latin typeface="Roboto" panose="02000000000000000000" pitchFamily="2" charset="0"/>
                <a:ea typeface="Roboto" panose="02000000000000000000" pitchFamily="2" charset="0"/>
              </a:rPr>
              <a:t>What did you observe about learning together with your family?</a:t>
            </a:r>
          </a:p>
          <a:p>
            <a:pPr marL="220128" indent="0">
              <a:lnSpc>
                <a:spcPct val="150000"/>
              </a:lnSpc>
              <a:buClr>
                <a:schemeClr val="dk1"/>
              </a:buClr>
              <a:buSzPts val="1000"/>
              <a:buNone/>
            </a:pPr>
            <a:endParaRPr sz="2267" dirty="0">
              <a:solidFill>
                <a:schemeClr val="dk1"/>
              </a:solidFill>
              <a:latin typeface="Roboto" panose="02000000000000000000" pitchFamily="2" charset="0"/>
              <a:ea typeface="Roboto" panose="02000000000000000000" pitchFamily="2" charset="0"/>
            </a:endParaRPr>
          </a:p>
          <a:p>
            <a:pPr indent="-389457">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What did you observe about yourself in this activity?</a:t>
            </a:r>
          </a:p>
          <a:p>
            <a:pPr indent="-389457">
              <a:lnSpc>
                <a:spcPct val="150000"/>
              </a:lnSpc>
              <a:buClr>
                <a:schemeClr val="dk1"/>
              </a:buClr>
              <a:buSzPts val="1000"/>
              <a:buChar char="❖"/>
            </a:pPr>
            <a:endParaRPr sz="2267" dirty="0">
              <a:solidFill>
                <a:schemeClr val="dk1"/>
              </a:solidFill>
              <a:latin typeface="Roboto" panose="02000000000000000000" pitchFamily="2" charset="0"/>
              <a:ea typeface="Roboto" panose="02000000000000000000" pitchFamily="2" charset="0"/>
            </a:endParaRPr>
          </a:p>
          <a:p>
            <a:pPr indent="-389457">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What would you like to do more of?</a:t>
            </a:r>
            <a:endParaRPr sz="2267" dirty="0">
              <a:solidFill>
                <a:schemeClr val="dk1"/>
              </a:solidFill>
              <a:latin typeface="Roboto" panose="02000000000000000000" pitchFamily="2" charset="0"/>
              <a:ea typeface="Roboto" panose="02000000000000000000" pitchFamily="2" charset="0"/>
            </a:endParaRPr>
          </a:p>
          <a:p>
            <a:pPr indent="-389457">
              <a:lnSpc>
                <a:spcPct val="150000"/>
              </a:lnSpc>
              <a:buClr>
                <a:schemeClr val="dk1"/>
              </a:buClr>
              <a:buSzPts val="1000"/>
              <a:buChar char="❖"/>
            </a:pPr>
            <a:endParaRPr lang="en" sz="2267" dirty="0">
              <a:solidFill>
                <a:schemeClr val="dk1"/>
              </a:solidFill>
              <a:latin typeface="Roboto" panose="02000000000000000000" pitchFamily="2" charset="0"/>
              <a:ea typeface="Roboto" panose="02000000000000000000" pitchFamily="2" charset="0"/>
            </a:endParaRPr>
          </a:p>
          <a:p>
            <a:pPr indent="-389457">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What did you learn that will help you be successful?</a:t>
            </a:r>
          </a:p>
          <a:p>
            <a:pPr indent="-389457">
              <a:lnSpc>
                <a:spcPct val="150000"/>
              </a:lnSpc>
              <a:buClr>
                <a:schemeClr val="dk1"/>
              </a:buClr>
              <a:buSzPts val="1000"/>
              <a:buChar char="❖"/>
            </a:pPr>
            <a:endParaRPr sz="2267" dirty="0">
              <a:solidFill>
                <a:schemeClr val="dk1"/>
              </a:solidFill>
              <a:latin typeface="Roboto" panose="02000000000000000000" pitchFamily="2" charset="0"/>
              <a:ea typeface="Roboto" panose="02000000000000000000" pitchFamily="2" charset="0"/>
            </a:endParaRPr>
          </a:p>
          <a:p>
            <a:pPr indent="-389457">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What advice do you have for other parents?</a:t>
            </a:r>
            <a:endParaRPr sz="2267" dirty="0">
              <a:solidFill>
                <a:schemeClr val="dk1"/>
              </a:solidFill>
              <a:latin typeface="Roboto" panose="02000000000000000000" pitchFamily="2" charset="0"/>
              <a:ea typeface="Roboto" panose="02000000000000000000" pitchFamily="2" charset="0"/>
            </a:endParaRPr>
          </a:p>
          <a:p>
            <a:pPr marL="0" indent="0">
              <a:lnSpc>
                <a:spcPct val="105000"/>
              </a:lnSpc>
              <a:spcBef>
                <a:spcPts val="1600"/>
              </a:spcBef>
              <a:buClr>
                <a:schemeClr val="dk1"/>
              </a:buClr>
              <a:buSzPts val="1100"/>
              <a:buNone/>
            </a:pPr>
            <a:endParaRPr sz="1867" dirty="0">
              <a:latin typeface="Roboto"/>
              <a:ea typeface="Roboto"/>
              <a:cs typeface="Roboto"/>
              <a:sym typeface="Roboto"/>
            </a:endParaRPr>
          </a:p>
        </p:txBody>
      </p:sp>
      <p:sp>
        <p:nvSpPr>
          <p:cNvPr id="6" name="Google Shape;126;p4">
            <a:extLst>
              <a:ext uri="{FF2B5EF4-FFF2-40B4-BE49-F238E27FC236}">
                <a16:creationId xmlns:a16="http://schemas.microsoft.com/office/drawing/2014/main" id="{EF69D300-067C-374B-B077-C765B8FBF734}"/>
              </a:ext>
            </a:extLst>
          </p:cNvPr>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3600" b="1" dirty="0">
                <a:solidFill>
                  <a:schemeClr val="lt1"/>
                </a:solidFill>
                <a:latin typeface="Roboto"/>
                <a:ea typeface="Roboto"/>
                <a:cs typeface="Roboto"/>
                <a:sym typeface="Roboto"/>
              </a:rPr>
              <a:t>Wednesday: Discussion Opportunity</a:t>
            </a:r>
            <a:endParaRPr sz="3600" b="1" dirty="0">
              <a:solidFill>
                <a:schemeClr val="lt1"/>
              </a:solidFill>
              <a:latin typeface="Roboto"/>
              <a:ea typeface="Roboto"/>
              <a:cs typeface="Roboto"/>
              <a:sym typeface="Roboto"/>
            </a:endParaRPr>
          </a:p>
        </p:txBody>
      </p:sp>
      <p:pic>
        <p:nvPicPr>
          <p:cNvPr id="7" name="Google Shape;111;g103d7c06de2_0_72">
            <a:extLst>
              <a:ext uri="{FF2B5EF4-FFF2-40B4-BE49-F238E27FC236}">
                <a16:creationId xmlns:a16="http://schemas.microsoft.com/office/drawing/2014/main" id="{B626CD07-F90F-6B4C-B467-60EFCA6C7AEE}"/>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425449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6" name="Google Shape;111;g103d7c06de2_0_72">
            <a:extLst>
              <a:ext uri="{FF2B5EF4-FFF2-40B4-BE49-F238E27FC236}">
                <a16:creationId xmlns:a16="http://schemas.microsoft.com/office/drawing/2014/main" id="{87AB74DC-9FAB-1446-B7B2-F8BF192EFBB5}"/>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62" name="Google Shape;162;g106771bbd7c_0_18"/>
          <p:cNvSpPr/>
          <p:nvPr/>
        </p:nvSpPr>
        <p:spPr>
          <a:xfrm>
            <a:off x="0" y="561386"/>
            <a:ext cx="8329600"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marL="609585">
              <a:buClr>
                <a:schemeClr val="dk1"/>
              </a:buClr>
              <a:buSzPts val="1100"/>
            </a:pPr>
            <a:endParaRPr sz="1467" dirty="0">
              <a:solidFill>
                <a:schemeClr val="dk1"/>
              </a:solidFill>
            </a:endParaRPr>
          </a:p>
          <a:p>
            <a:pPr marL="609585">
              <a:lnSpc>
                <a:spcPct val="150000"/>
              </a:lnSpc>
              <a:buClr>
                <a:schemeClr val="dk1"/>
              </a:buClr>
              <a:buSzPts val="1100"/>
            </a:pPr>
            <a:endParaRPr sz="1067" dirty="0">
              <a:solidFill>
                <a:schemeClr val="dk1"/>
              </a:solidFill>
              <a:latin typeface="Montserrat"/>
              <a:ea typeface="Montserrat"/>
              <a:cs typeface="Montserrat"/>
              <a:sym typeface="Montserrat"/>
            </a:endParaRPr>
          </a:p>
        </p:txBody>
      </p:sp>
      <p:sp>
        <p:nvSpPr>
          <p:cNvPr id="163" name="Google Shape;163;g106771bbd7c_0_18"/>
          <p:cNvSpPr txBox="1">
            <a:spLocks noGrp="1"/>
          </p:cNvSpPr>
          <p:nvPr>
            <p:ph type="body" idx="1"/>
          </p:nvPr>
        </p:nvSpPr>
        <p:spPr>
          <a:xfrm>
            <a:off x="431083" y="1011742"/>
            <a:ext cx="11360800" cy="5350957"/>
          </a:xfrm>
          <a:prstGeom prst="rect">
            <a:avLst/>
          </a:prstGeom>
          <a:noFill/>
          <a:ln>
            <a:noFill/>
          </a:ln>
        </p:spPr>
        <p:txBody>
          <a:bodyPr spcFirstLastPara="1" vert="horz" wrap="square" lIns="121900" tIns="121900" rIns="121900" bIns="121900" rtlCol="0" anchor="t" anchorCtr="0">
            <a:noAutofit/>
          </a:bodyPr>
          <a:lstStyle/>
          <a:p>
            <a:pPr marL="0" indent="0">
              <a:lnSpc>
                <a:spcPct val="150000"/>
              </a:lnSpc>
              <a:buClr>
                <a:schemeClr val="dk1"/>
              </a:buClr>
              <a:buSzPts val="1100"/>
              <a:buNone/>
            </a:pPr>
            <a:endParaRPr sz="2267" b="1"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67" dirty="0">
              <a:solidFill>
                <a:schemeClr val="dk1"/>
              </a:solidFill>
              <a:latin typeface="Roboto" panose="02000000000000000000" pitchFamily="2" charset="0"/>
              <a:ea typeface="Roboto" panose="02000000000000000000" pitchFamily="2" charset="0"/>
            </a:endParaRPr>
          </a:p>
          <a:p>
            <a:pPr marL="228594" indent="-313259">
              <a:lnSpc>
                <a:spcPct val="150000"/>
              </a:lnSpc>
              <a:buClr>
                <a:schemeClr val="dk1"/>
              </a:buClr>
              <a:buSzPts val="1000"/>
              <a:buFont typeface="Montserrat"/>
              <a:buChar char="➢"/>
            </a:pPr>
            <a:r>
              <a:rPr lang="en" sz="2267" dirty="0">
                <a:solidFill>
                  <a:schemeClr val="dk1"/>
                </a:solidFill>
                <a:latin typeface="Roboto" panose="02000000000000000000" pitchFamily="2" charset="0"/>
                <a:ea typeface="Roboto" panose="02000000000000000000" pitchFamily="2" charset="0"/>
              </a:rPr>
              <a:t>A deeper sense of connection with others</a:t>
            </a:r>
          </a:p>
          <a:p>
            <a:pPr marL="228594" indent="-313259">
              <a:lnSpc>
                <a:spcPct val="150000"/>
              </a:lnSpc>
              <a:buClr>
                <a:schemeClr val="dk1"/>
              </a:buClr>
              <a:buSzPts val="1000"/>
              <a:buFont typeface="Montserrat"/>
              <a:buChar char="➢"/>
            </a:pPr>
            <a:r>
              <a:rPr lang="en" sz="2267" dirty="0">
                <a:solidFill>
                  <a:schemeClr val="dk1"/>
                </a:solidFill>
                <a:latin typeface="Roboto" panose="02000000000000000000" pitchFamily="2" charset="0"/>
                <a:ea typeface="Roboto" panose="02000000000000000000" pitchFamily="2" charset="0"/>
              </a:rPr>
              <a:t>Increased engagement from people who have been quiet up until now</a:t>
            </a:r>
            <a:endParaRPr sz="2267" dirty="0">
              <a:solidFill>
                <a:schemeClr val="dk1"/>
              </a:solidFill>
              <a:latin typeface="Roboto" panose="02000000000000000000" pitchFamily="2" charset="0"/>
              <a:ea typeface="Roboto" panose="02000000000000000000" pitchFamily="2" charset="0"/>
            </a:endParaRPr>
          </a:p>
          <a:p>
            <a:pPr marL="228594" indent="-313259">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Meaningful shares that deepen the relationships that up until now were not included</a:t>
            </a:r>
            <a:endParaRPr sz="2267" dirty="0">
              <a:solidFill>
                <a:schemeClr val="dk1"/>
              </a:solidFill>
              <a:latin typeface="Roboto" panose="02000000000000000000" pitchFamily="2" charset="0"/>
              <a:ea typeface="Roboto" panose="02000000000000000000" pitchFamily="2" charset="0"/>
            </a:endParaRPr>
          </a:p>
          <a:p>
            <a:pPr marL="228594" indent="-313259">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Students experience the feeling of being “in the driver’s seat of their learning.</a:t>
            </a:r>
            <a:endParaRPr sz="2267" dirty="0">
              <a:solidFill>
                <a:schemeClr val="dk1"/>
              </a:solidFill>
              <a:latin typeface="Roboto" panose="02000000000000000000" pitchFamily="2" charset="0"/>
              <a:ea typeface="Roboto" panose="02000000000000000000" pitchFamily="2" charset="0"/>
            </a:endParaRPr>
          </a:p>
          <a:p>
            <a:pPr marL="228594" indent="-313259">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Teachers noticing more engaged learning</a:t>
            </a:r>
            <a:endParaRPr sz="2267" dirty="0">
              <a:solidFill>
                <a:schemeClr val="dk1"/>
              </a:solidFill>
              <a:latin typeface="Roboto" panose="02000000000000000000" pitchFamily="2" charset="0"/>
              <a:ea typeface="Roboto" panose="02000000000000000000" pitchFamily="2" charset="0"/>
            </a:endParaRPr>
          </a:p>
          <a:p>
            <a:pPr marL="228594" indent="-313259">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Parents “feeling” the importance of family learning time and its benefits in reducing stress</a:t>
            </a:r>
            <a:endParaRPr sz="2267" dirty="0">
              <a:solidFill>
                <a:schemeClr val="dk1"/>
              </a:solidFill>
              <a:latin typeface="Roboto" panose="02000000000000000000" pitchFamily="2" charset="0"/>
              <a:ea typeface="Roboto" panose="02000000000000000000" pitchFamily="2" charset="0"/>
            </a:endParaRPr>
          </a:p>
          <a:p>
            <a:pPr marL="228594" indent="-313259">
              <a:lnSpc>
                <a:spcPct val="150000"/>
              </a:lnSpc>
              <a:buClr>
                <a:schemeClr val="dk1"/>
              </a:buClr>
              <a:buSzPts val="1000"/>
              <a:buChar char="➢"/>
            </a:pPr>
            <a:r>
              <a:rPr lang="en" sz="2267" dirty="0">
                <a:solidFill>
                  <a:schemeClr val="dk1"/>
                </a:solidFill>
                <a:latin typeface="Roboto" panose="02000000000000000000" pitchFamily="2" charset="0"/>
                <a:ea typeface="Roboto" panose="02000000000000000000" pitchFamily="2" charset="0"/>
              </a:rPr>
              <a:t>And…..</a:t>
            </a:r>
            <a:endParaRPr sz="2267" dirty="0">
              <a:solidFill>
                <a:schemeClr val="dk1"/>
              </a:solidFill>
              <a:latin typeface="Roboto" panose="02000000000000000000" pitchFamily="2" charset="0"/>
              <a:ea typeface="Roboto" panose="02000000000000000000" pitchFamily="2" charset="0"/>
            </a:endParaRPr>
          </a:p>
          <a:p>
            <a:pPr marL="0" indent="0">
              <a:lnSpc>
                <a:spcPct val="150000"/>
              </a:lnSpc>
              <a:buClr>
                <a:schemeClr val="dk1"/>
              </a:buClr>
              <a:buSzPts val="1100"/>
              <a:buNone/>
            </a:pPr>
            <a:endParaRPr sz="1333" dirty="0">
              <a:solidFill>
                <a:schemeClr val="dk1"/>
              </a:solidFill>
            </a:endParaRPr>
          </a:p>
          <a:p>
            <a:pPr marL="0" indent="0">
              <a:lnSpc>
                <a:spcPct val="105000"/>
              </a:lnSpc>
              <a:spcBef>
                <a:spcPts val="1600"/>
              </a:spcBef>
              <a:buClr>
                <a:schemeClr val="dk1"/>
              </a:buClr>
              <a:buSzPts val="1100"/>
              <a:buNone/>
            </a:pPr>
            <a:endParaRPr sz="1333" dirty="0">
              <a:solidFill>
                <a:schemeClr val="dk1"/>
              </a:solidFill>
            </a:endParaRPr>
          </a:p>
        </p:txBody>
      </p:sp>
      <p:sp>
        <p:nvSpPr>
          <p:cNvPr id="5" name="Google Shape;126;p4">
            <a:extLst>
              <a:ext uri="{FF2B5EF4-FFF2-40B4-BE49-F238E27FC236}">
                <a16:creationId xmlns:a16="http://schemas.microsoft.com/office/drawing/2014/main" id="{2122E311-75E0-484A-B609-9F4EA4DA62FD}"/>
              </a:ext>
            </a:extLst>
          </p:cNvPr>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What to Expect</a:t>
            </a:r>
            <a:endParaRPr sz="4000" b="1" dirty="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481246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994</Words>
  <Application>Microsoft Macintosh PowerPoint</Application>
  <PresentationFormat>Widescreen</PresentationFormat>
  <Paragraphs>154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Montserrat</vt:lpstr>
      <vt:lpstr>Roboto</vt:lpstr>
      <vt:lpstr>Times New Roman</vt:lpstr>
      <vt:lpstr>Wingdings</vt:lpstr>
      <vt:lpstr>Office Theme</vt:lpstr>
      <vt:lpstr>Community of Practice</vt:lpstr>
      <vt:lpstr>Family Learning Ideas</vt:lpstr>
      <vt:lpstr>Free Family Learning Software</vt:lpstr>
      <vt:lpstr>Family Learning Ideas</vt:lpstr>
      <vt:lpstr>Playing to Discover Learning Moments</vt:lpstr>
      <vt:lpstr>Playing to Discover Learning Moments</vt:lpstr>
      <vt:lpstr>Family Learning Activity</vt:lpstr>
      <vt:lpstr>Wednesday: Discussion Opportunity</vt:lpstr>
      <vt:lpstr>What to Expect</vt:lpstr>
      <vt:lpstr>Weekly Practice</vt:lpstr>
      <vt:lpstr>What’s Next?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Poindexter</dc:creator>
  <cp:lastModifiedBy>Renee Poindexter</cp:lastModifiedBy>
  <cp:revision>5</cp:revision>
  <dcterms:created xsi:type="dcterms:W3CDTF">2022-03-02T18:19:06Z</dcterms:created>
  <dcterms:modified xsi:type="dcterms:W3CDTF">2022-03-05T22:08:01Z</dcterms:modified>
</cp:coreProperties>
</file>