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61" r:id="rId3"/>
    <p:sldId id="273" r:id="rId4"/>
    <p:sldId id="279" r:id="rId5"/>
    <p:sldId id="274" r:id="rId6"/>
    <p:sldId id="275" r:id="rId7"/>
    <p:sldId id="276" r:id="rId8"/>
    <p:sldId id="281" r:id="rId9"/>
    <p:sldId id="277" r:id="rId10"/>
    <p:sldId id="258" r:id="rId11"/>
    <p:sldId id="260" r:id="rId12"/>
    <p:sldId id="262" r:id="rId13"/>
    <p:sldId id="263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08"/>
    <p:restoredTop sz="94719"/>
  </p:normalViewPr>
  <p:slideViewPr>
    <p:cSldViewPr snapToGrid="0" snapToObjects="1">
      <p:cViewPr>
        <p:scale>
          <a:sx n="74" d="100"/>
          <a:sy n="74" d="100"/>
        </p:scale>
        <p:origin x="148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737D-0243-A741-9AEE-302678D523EE}" type="datetimeFigureOut">
              <a:rPr lang="en-US" smtClean="0"/>
              <a:t>3/9/22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02035-E550-5548-B2D4-27BADC8B1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59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5676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person shares: what is not working and how they feel about it.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Everyone in the circle shares: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Next round: what is a worse possible outcome?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What would be best possible outcome to solve the problem?</a:t>
            </a:r>
            <a:endParaRPr sz="1800" b="1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</a:pPr>
            <a:endParaRPr sz="1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9485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03d7c06de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103d7c06de2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Putting together a jig saw puzzle- what is your typical approach?  What is a good place to start?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3496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03d7c06de2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103d7c06de2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Inquiries or questions are more significant right now than having the answers.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Discussion:  what’s your favorite question of the day?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Activity:</a:t>
            </a:r>
            <a:r>
              <a:rPr lang="en"/>
              <a:t>  Choose a goal -related to your ideas for improving. Determine Who do you most want to communicate with regarding this?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video about this- it may include:</a:t>
            </a:r>
            <a:endParaRPr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solidFill>
                  <a:srgbClr val="1A1A26"/>
                </a:solidFill>
                <a:latin typeface="Roboto"/>
                <a:ea typeface="Roboto"/>
                <a:cs typeface="Roboto"/>
                <a:sym typeface="Roboto"/>
              </a:rPr>
              <a:t>Connections in the home for parents, students and teachers to communicate</a:t>
            </a:r>
            <a:endParaRPr sz="1000">
              <a:solidFill>
                <a:srgbClr val="1A1A2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solidFill>
                  <a:srgbClr val="1A1A26"/>
                </a:solidFill>
                <a:latin typeface="Roboto"/>
                <a:ea typeface="Roboto"/>
                <a:cs typeface="Roboto"/>
                <a:sym typeface="Roboto"/>
              </a:rPr>
              <a:t>what kind of teaching and learning these can support</a:t>
            </a:r>
            <a:endParaRPr sz="1000">
              <a:solidFill>
                <a:srgbClr val="1A1A2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1A1A26"/>
              </a:buClr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feedback about opportunities to learn from parents, teachers and students, and the larger community  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6913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Discussion Opportunity</a:t>
            </a:r>
            <a:endParaRPr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Clarifying your goal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Who you want to learn with and why?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What tools might you use?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Next steps to take- 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Pod connections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Date and time?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Weekly Practice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❖"/>
            </a:pPr>
            <a:r>
              <a:rPr lang="en" sz="1000"/>
              <a:t>Meet with your Pod: and discuss your observations, how you have been engaging and what your key takeaways are.</a:t>
            </a:r>
            <a:endParaRPr sz="1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❖"/>
            </a:pPr>
            <a:r>
              <a:rPr lang="en" sz="1000"/>
              <a:t>Make a note in your journal: what needs to improve related to speed of the technology in your home?</a:t>
            </a:r>
            <a:endParaRPr sz="1000"/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❖"/>
            </a:pPr>
            <a:r>
              <a:rPr lang="en" sz="1000"/>
              <a:t>What difference will this make for your learning?</a:t>
            </a:r>
            <a:endParaRPr sz="1000"/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❖"/>
            </a:pPr>
            <a:r>
              <a:rPr lang="en" sz="1000"/>
              <a:t>Other ideas you want to share</a:t>
            </a:r>
            <a:endParaRPr sz="1000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8836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03d7c06de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103d7c06de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Clarifying your goal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Who you want to learn with and why?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171450" lvl="0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➢"/>
            </a:pPr>
            <a:r>
              <a:rPr lang="en" sz="1000">
                <a:solidFill>
                  <a:schemeClr val="dk1"/>
                </a:solidFill>
              </a:rPr>
              <a:t>Frustration with adapting to new tools</a:t>
            </a:r>
            <a:endParaRPr sz="1000">
              <a:solidFill>
                <a:schemeClr val="dk1"/>
              </a:solidFill>
            </a:endParaRPr>
          </a:p>
          <a:p>
            <a:pPr marL="171450" lvl="0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➢"/>
            </a:pPr>
            <a:r>
              <a:rPr lang="en" sz="1000">
                <a:solidFill>
                  <a:schemeClr val="dk1"/>
                </a:solidFill>
              </a:rPr>
              <a:t>Impatience with the process</a:t>
            </a:r>
            <a:endParaRPr sz="1000">
              <a:solidFill>
                <a:schemeClr val="dk1"/>
              </a:solidFill>
            </a:endParaRPr>
          </a:p>
          <a:p>
            <a:pPr marL="171450" lvl="0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➢"/>
            </a:pPr>
            <a:r>
              <a:rPr lang="en" sz="1000">
                <a:solidFill>
                  <a:schemeClr val="dk1"/>
                </a:solidFill>
              </a:rPr>
              <a:t>Needing answers and where to go to find them</a:t>
            </a:r>
            <a:endParaRPr sz="1000">
              <a:solidFill>
                <a:schemeClr val="dk1"/>
              </a:solidFill>
            </a:endParaRPr>
          </a:p>
          <a:p>
            <a:pPr marL="171450" lvl="0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➢"/>
            </a:pPr>
            <a:r>
              <a:rPr lang="en" sz="1000">
                <a:solidFill>
                  <a:schemeClr val="dk1"/>
                </a:solidFill>
              </a:rPr>
              <a:t>How to best use the CoP to get what you need</a:t>
            </a:r>
            <a:endParaRPr sz="1000">
              <a:solidFill>
                <a:schemeClr val="dk1"/>
              </a:solidFill>
            </a:endParaRPr>
          </a:p>
          <a:p>
            <a:pPr marL="171450" lvl="0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➢"/>
            </a:pPr>
            <a:r>
              <a:rPr lang="en" sz="1000">
                <a:solidFill>
                  <a:schemeClr val="dk1"/>
                </a:solidFill>
              </a:rPr>
              <a:t>Getting the support when you show up and participate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What tools might you use?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Next steps to take- 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Pod connections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Date and time?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Weekly Practice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❖"/>
            </a:pPr>
            <a:r>
              <a:rPr lang="en" sz="1000"/>
              <a:t>Meet with your Pod: and discuss your observations, how you have been engaging and what your key takeaways are.</a:t>
            </a:r>
            <a:endParaRPr sz="1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❖"/>
            </a:pPr>
            <a:r>
              <a:rPr lang="en" sz="1000"/>
              <a:t>Make a note in your journal: what needs to improve related to speed of the technology in your home?</a:t>
            </a:r>
            <a:endParaRPr sz="1000"/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❖"/>
            </a:pPr>
            <a:r>
              <a:rPr lang="en" sz="1000"/>
              <a:t>What difference will this make for your learning?</a:t>
            </a:r>
            <a:endParaRPr sz="1000"/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❖"/>
            </a:pPr>
            <a:r>
              <a:rPr lang="en" sz="1000"/>
              <a:t>Other ideas you want to share</a:t>
            </a:r>
            <a:endParaRPr sz="1000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3888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954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03d7c06de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g103d7c06de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Inquiries or questions are more significant right now than having the answers.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Activity:</a:t>
            </a:r>
            <a:r>
              <a:rPr lang="en"/>
              <a:t>  Choose a goal -related to your ideas for improving. Determine Who do you most want to communicate with regarding this?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video about this- it may include:</a:t>
            </a:r>
            <a:endParaRPr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solidFill>
                  <a:srgbClr val="1A1A26"/>
                </a:solidFill>
                <a:latin typeface="Roboto"/>
                <a:ea typeface="Roboto"/>
                <a:cs typeface="Roboto"/>
                <a:sym typeface="Roboto"/>
              </a:rPr>
              <a:t>Connections in the home for parents, students and teachers to communicate</a:t>
            </a:r>
            <a:endParaRPr sz="1000">
              <a:solidFill>
                <a:srgbClr val="1A1A2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solidFill>
                  <a:srgbClr val="1A1A26"/>
                </a:solidFill>
                <a:latin typeface="Roboto"/>
                <a:ea typeface="Roboto"/>
                <a:cs typeface="Roboto"/>
                <a:sym typeface="Roboto"/>
              </a:rPr>
              <a:t>what kind of teaching and learning these can support</a:t>
            </a:r>
            <a:endParaRPr sz="1000">
              <a:solidFill>
                <a:srgbClr val="1A1A2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1A1A26"/>
              </a:buClr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feedback about opportunities to learn from parents, teachers and students, and the larger community  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6913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Discussion Opportunity</a:t>
            </a:r>
            <a:endParaRPr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Clarifying your goal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Who you want to learn with and why?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What tools might you use?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Next steps to take- 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Pod connections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Date and time?</a:t>
            </a: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Weekly Practice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❖"/>
            </a:pPr>
            <a:r>
              <a:rPr lang="en" sz="1000"/>
              <a:t>Meet with your Pod: and discuss your observations, how you have been engaging and what your key takeaways are.</a:t>
            </a:r>
            <a:endParaRPr sz="1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❖"/>
            </a:pPr>
            <a:r>
              <a:rPr lang="en" sz="1000"/>
              <a:t>Make a note in your journal: what needs to improve related to speed of the technology in your home?</a:t>
            </a:r>
            <a:endParaRPr sz="1000"/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❖"/>
            </a:pPr>
            <a:r>
              <a:rPr lang="en" sz="1000"/>
              <a:t>What difference will this make for your learning?</a:t>
            </a:r>
            <a:endParaRPr sz="1000"/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❖"/>
            </a:pPr>
            <a:r>
              <a:rPr lang="en" sz="1000"/>
              <a:t>Other ideas you want to share</a:t>
            </a:r>
            <a:endParaRPr sz="1000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9691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CF70B-697B-7949-AE7A-E54A6BF325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9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03d7c06de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103d7c06de2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Putting together a jig saw puzzle- what is your typical approach?  What is a good place to start?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9298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CF70B-697B-7949-AE7A-E54A6BF325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55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CF70B-697B-7949-AE7A-E54A6BF325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71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CF70B-697B-7949-AE7A-E54A6BF325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98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d1da4952c9_3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the CoP supports the evidence- here- where the conversation happens - Picture of Dashboard,and the Lobby- that shows the questions</a:t>
            </a:r>
            <a:endParaRPr/>
          </a:p>
        </p:txBody>
      </p:sp>
      <p:sp>
        <p:nvSpPr>
          <p:cNvPr id="520" name="Google Shape;520;gd1da4952c9_3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4622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CF70B-697B-7949-AE7A-E54A6BF325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60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162FB-0DDB-7344-A142-825A3537F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2984AA-9868-9841-B126-68A7EFAD5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2AC9-5CF2-6E46-BAEC-41ED3B08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55FF-B5A2-9D4F-B430-10D45B7F0774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581C0-B40C-9548-B493-8A96276C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41E24-75AE-AE4D-A1D7-D2909194E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5A5-14B9-6341-9E74-17ED6CE7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8ADA4-253D-324C-A460-27B724103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8F81AD-03E2-2E47-A36A-DCCBF1511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6CAD0-2B91-3E4B-970C-496923F3E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55FF-B5A2-9D4F-B430-10D45B7F0774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D9115-3339-7743-83C6-624F3767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CA287-C768-4F4A-BF8D-B9291D547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5A5-14B9-6341-9E74-17ED6CE7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4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93A92E-63F7-3D49-8154-63BABC3FAC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689F07-349D-4341-8C0B-6035B385E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425E8-4E24-C541-BFAD-18886E998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55FF-B5A2-9D4F-B430-10D45B7F0774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E035-72C2-F74F-B25B-1BF65B402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45A23-73DC-FF4A-91F0-8B424738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5A5-14B9-6341-9E74-17ED6CE7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0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709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9A733-7456-6545-8CC0-16BC19E88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4D63C-F9F5-F94B-9CF7-0B140F106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DFE03-B73C-F043-97A6-92A1B5BBB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55FF-B5A2-9D4F-B430-10D45B7F0774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4E04A-68FD-9C44-B7E9-666061016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C71DF-449B-6F4A-9B53-2F20DFB3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5A5-14B9-6341-9E74-17ED6CE7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53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D7522-9934-2E4E-88EE-FF54AAE3E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13C29-CF15-5245-B1BD-5A49B0A28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A0850-CDD8-9B4F-A00D-CE5186F5D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55FF-B5A2-9D4F-B430-10D45B7F0774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20E38-762C-294D-84B7-8688502D2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FC6B6-57BB-824B-96FD-21835CEA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5A5-14B9-6341-9E74-17ED6CE7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3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0D3D9-A269-A240-9280-5AAE04881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F986F-264C-054F-B99D-4D44AD44F2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423A9-E912-D447-84CE-3A02C2B59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519C1-6E18-2345-AC5E-1B89F500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55FF-B5A2-9D4F-B430-10D45B7F0774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7BA82-AE4C-5D44-AF13-36E7E3591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660F7-AD91-1046-B47B-DB8FD3D6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5A5-14B9-6341-9E74-17ED6CE7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07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0D7F-5957-2241-BFEE-5D1FF68A6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F1D95-43FE-EC48-9BB1-ABAE53EE4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CC09C-6985-D040-A4C4-2A50109B3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74EA9B-E0E1-794A-BEB5-5C3494922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E5047B-0403-9740-8E55-D6E9B2A877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616760-444D-D34B-8120-6D26CC42F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55FF-B5A2-9D4F-B430-10D45B7F0774}" type="datetimeFigureOut">
              <a:rPr lang="en-US" smtClean="0"/>
              <a:t>3/9/22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83004E-A916-1D48-B0F8-9389910E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5BDFB4-55BD-D54C-AF95-200C738C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5A5-14B9-6341-9E74-17ED6CE7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4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021E8-7098-CD47-82E3-95DD51EA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9DD37-6D19-614B-B49E-3C3CB29A6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55FF-B5A2-9D4F-B430-10D45B7F0774}" type="datetimeFigureOut">
              <a:rPr lang="en-US" smtClean="0"/>
              <a:t>3/9/22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CEE01D-B40A-6F42-A7DA-64ADD4B5C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B7E63-B78B-6E47-AE0B-1BBFFF17A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5A5-14B9-6341-9E74-17ED6CE7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20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80EC9C-013A-1944-8EE3-A047D5C70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55FF-B5A2-9D4F-B430-10D45B7F0774}" type="datetimeFigureOut">
              <a:rPr lang="en-US" smtClean="0"/>
              <a:t>3/9/22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38AC9C-1870-9540-AB0D-EB010CB66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1B41C-57CF-C844-9028-B51ED962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5A5-14B9-6341-9E74-17ED6CE7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4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170-FA1B-104B-9B69-3A495149D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F673E-910D-E740-B744-15D209900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B4AA20-3EC9-9C49-98FE-5B3B06A8F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BC820-87A5-8B4D-A8C6-BC3591EDB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55FF-B5A2-9D4F-B430-10D45B7F0774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C9925-2A55-FA49-B9F5-6CEB921F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EBE7D-2C05-3B44-9E02-CCE0DE988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5A5-14B9-6341-9E74-17ED6CE7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0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C8847-D088-C64B-A3F4-5B2FC1F15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4E396F-A257-8343-8543-6D0C6961C9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EBCDD-6A33-0C43-AB6B-759CFBF1B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C67BA-3CB1-E444-9213-79A59D749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C55FF-B5A2-9D4F-B430-10D45B7F0774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DCF4D-4F6E-6A45-8D7C-60A23299D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98188-EB97-0446-BBE2-DDDF1CA40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B5A5-14B9-6341-9E74-17ED6CE7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52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A1CB7F-6FA0-1349-B285-D55BB50D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10E8F-0B81-624D-B8A2-A9B90C804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BB886-E5CE-344D-907C-346341A8B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C55FF-B5A2-9D4F-B430-10D45B7F0774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99711-791A-7042-842E-A40C8B415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EF684-BC82-444B-A055-9C1B05AC5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EB5A5-14B9-6341-9E74-17ED6CE7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4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hyperlink" Target="https://www.newmexicodart.com/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mexicodart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ewmexicodart.com/" TargetMode="Externa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ferdi@claroconsulting.ne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7F00468B-9DA3-2348-93FF-1D153B75AE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1" y="-652854"/>
            <a:ext cx="12211145" cy="8150927"/>
          </a:xfrm>
          <a:prstGeom prst="rect">
            <a:avLst/>
          </a:prstGeom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4">
            <a:alphaModFix amt="26000"/>
          </a:blip>
          <a:srcRect/>
          <a:stretch/>
        </p:blipFill>
        <p:spPr>
          <a:xfrm rot="17723079">
            <a:off x="4144565" y="2612098"/>
            <a:ext cx="3664251" cy="452265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>
            <a:spLocks noGrp="1"/>
          </p:cNvSpPr>
          <p:nvPr>
            <p:ph type="ctrTitle"/>
          </p:nvPr>
        </p:nvSpPr>
        <p:spPr>
          <a:xfrm>
            <a:off x="415611" y="1332769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5200"/>
            </a:pPr>
            <a:r>
              <a:rPr lang="en" sz="7200" b="1" dirty="0">
                <a:solidFill>
                  <a:srgbClr val="71AD2F"/>
                </a:solidFill>
                <a:latin typeface="Roboto"/>
                <a:ea typeface="Roboto"/>
                <a:cs typeface="Roboto"/>
                <a:sym typeface="Roboto"/>
              </a:rPr>
              <a:t>Community of Practice</a:t>
            </a:r>
            <a:endParaRPr sz="7200" b="1" dirty="0">
              <a:solidFill>
                <a:srgbClr val="71AD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7;p1"/>
          <p:cNvSpPr txBox="1">
            <a:spLocks noGrp="1"/>
          </p:cNvSpPr>
          <p:nvPr>
            <p:ph type="subTitle" idx="1"/>
          </p:nvPr>
        </p:nvSpPr>
        <p:spPr>
          <a:xfrm>
            <a:off x="415600" y="3822437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" sz="36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Discussion 5: Five Steps to the Golden Ticket</a:t>
            </a:r>
            <a:endParaRPr sz="3600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" name="Google Shape;96;p1">
            <a:extLst>
              <a:ext uri="{FF2B5EF4-FFF2-40B4-BE49-F238E27FC236}">
                <a16:creationId xmlns:a16="http://schemas.microsoft.com/office/drawing/2014/main" id="{D8A44C8B-DC08-594B-9651-880275ED9E0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65127" y="4873424"/>
            <a:ext cx="3021111" cy="2178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335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3" descr="A picture containing text, light&#10;&#10;Description automatically generated"/>
          <p:cNvPicPr preferRelativeResize="0"/>
          <p:nvPr/>
        </p:nvPicPr>
        <p:blipFill rotWithShape="1">
          <a:blip r:embed="rId3">
            <a:alphaModFix amt="47000"/>
          </a:blip>
          <a:srcRect/>
          <a:stretch/>
        </p:blipFill>
        <p:spPr>
          <a:xfrm rot="21191289">
            <a:off x="7164888" y="2036593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"/>
          <p:cNvSpPr/>
          <p:nvPr/>
        </p:nvSpPr>
        <p:spPr>
          <a:xfrm>
            <a:off x="0" y="529551"/>
            <a:ext cx="10556683" cy="9400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687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F687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139555" y="64498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2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What are the benefits of getting the Golden Ticket</a:t>
            </a:r>
            <a:endParaRPr sz="32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" name="Google Shape;66;p3"/>
          <p:cNvSpPr txBox="1">
            <a:spLocks noGrp="1"/>
          </p:cNvSpPr>
          <p:nvPr>
            <p:ph type="body" idx="1"/>
          </p:nvPr>
        </p:nvSpPr>
        <p:spPr>
          <a:xfrm>
            <a:off x="415600" y="196055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47500" lnSpcReduction="20000"/>
          </a:bodyPr>
          <a:lstStyle/>
          <a:p>
            <a:pPr marL="0" indent="0">
              <a:lnSpc>
                <a:spcPct val="100000"/>
              </a:lnSpc>
              <a:buSzPts val="1100"/>
              <a:buNone/>
            </a:pPr>
            <a:endParaRPr sz="2267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 sz="3400" dirty="0">
                <a:solidFill>
                  <a:schemeClr val="dk1"/>
                </a:solidFill>
                <a:ea typeface="Roboto" panose="02000000000000000000" pitchFamily="2" charset="0"/>
              </a:rPr>
              <a:t>You become a key player in the DART Pilot Program </a:t>
            </a:r>
          </a:p>
          <a:p>
            <a:pPr marL="152396" indent="0">
              <a:lnSpc>
                <a:spcPct val="100000"/>
              </a:lnSpc>
              <a:buClr>
                <a:schemeClr val="dk1"/>
              </a:buClr>
              <a:buNone/>
            </a:pPr>
            <a:endParaRPr lang="en" sz="3400" dirty="0">
              <a:solidFill>
                <a:schemeClr val="dk1"/>
              </a:solidFill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 sz="3400" dirty="0">
                <a:solidFill>
                  <a:schemeClr val="dk1"/>
                </a:solidFill>
                <a:ea typeface="Roboto" panose="02000000000000000000" pitchFamily="2" charset="0"/>
              </a:rPr>
              <a:t>You have the keys to the 21st Century Teaching and Learning Skillset </a:t>
            </a:r>
          </a:p>
          <a:p>
            <a:pPr>
              <a:lnSpc>
                <a:spcPct val="100000"/>
              </a:lnSpc>
              <a:buClr>
                <a:schemeClr val="dk1"/>
              </a:buClr>
            </a:pPr>
            <a:endParaRPr lang="en" sz="3400" dirty="0">
              <a:solidFill>
                <a:schemeClr val="dk1"/>
              </a:solidFill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 sz="3400" dirty="0">
                <a:solidFill>
                  <a:schemeClr val="dk1"/>
                </a:solidFill>
                <a:ea typeface="Roboto" panose="02000000000000000000" pitchFamily="2" charset="0"/>
              </a:rPr>
              <a:t>Your family has a fun Family Learning software with over 9,000 activities</a:t>
            </a:r>
          </a:p>
          <a:p>
            <a:pPr>
              <a:lnSpc>
                <a:spcPct val="100000"/>
              </a:lnSpc>
              <a:buClr>
                <a:schemeClr val="dk1"/>
              </a:buClr>
            </a:pPr>
            <a:endParaRPr lang="en" sz="3400" dirty="0">
              <a:solidFill>
                <a:schemeClr val="dk1"/>
              </a:solidFill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 sz="3400" dirty="0">
                <a:solidFill>
                  <a:schemeClr val="dk1"/>
                </a:solidFill>
                <a:ea typeface="Roboto" panose="02000000000000000000" pitchFamily="2" charset="0"/>
              </a:rPr>
              <a:t>You will have the code to engage with new a Community for access and opportunity</a:t>
            </a:r>
          </a:p>
          <a:p>
            <a:pPr>
              <a:lnSpc>
                <a:spcPct val="100000"/>
              </a:lnSpc>
              <a:buClr>
                <a:schemeClr val="dk1"/>
              </a:buClr>
            </a:pPr>
            <a:endParaRPr lang="en" sz="3400" dirty="0">
              <a:solidFill>
                <a:schemeClr val="dk1"/>
              </a:solidFill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en" sz="3400" b="1" dirty="0">
                <a:solidFill>
                  <a:schemeClr val="dk1"/>
                </a:solidFill>
                <a:ea typeface="Roboto" panose="02000000000000000000" pitchFamily="2" charset="0"/>
              </a:rPr>
              <a:t>If you are one of the first 20 people ( first 10 student/family and first 10 teachers) – you will receive $100*</a:t>
            </a:r>
          </a:p>
          <a:p>
            <a:pPr>
              <a:lnSpc>
                <a:spcPct val="100000"/>
              </a:lnSpc>
              <a:buClr>
                <a:schemeClr val="dk1"/>
              </a:buClr>
            </a:pPr>
            <a:endParaRPr lang="en" sz="3400" b="1" dirty="0">
              <a:solidFill>
                <a:schemeClr val="dk1"/>
              </a:solidFill>
              <a:ea typeface="Roboto" panose="02000000000000000000" pitchFamily="2" charset="0"/>
            </a:endParaRPr>
          </a:p>
          <a:p>
            <a:pPr marL="152396" indent="0">
              <a:lnSpc>
                <a:spcPct val="100000"/>
              </a:lnSpc>
              <a:buClr>
                <a:schemeClr val="dk1"/>
              </a:buClr>
              <a:buNone/>
            </a:pPr>
            <a:endParaRPr lang="en" sz="3400" i="1" dirty="0">
              <a:solidFill>
                <a:schemeClr val="dk1"/>
              </a:solidFill>
              <a:ea typeface="Roboto" panose="02000000000000000000" pitchFamily="2" charset="0"/>
            </a:endParaRPr>
          </a:p>
          <a:p>
            <a:pPr marL="152396" indent="0">
              <a:lnSpc>
                <a:spcPct val="100000"/>
              </a:lnSpc>
              <a:buClr>
                <a:schemeClr val="dk1"/>
              </a:buClr>
              <a:buNone/>
            </a:pPr>
            <a:r>
              <a:rPr lang="en" sz="3600" i="1" dirty="0">
                <a:solidFill>
                  <a:schemeClr val="dk1"/>
                </a:solidFill>
                <a:ea typeface="Roboto" panose="02000000000000000000" pitchFamily="2" charset="0"/>
              </a:rPr>
              <a:t>]*</a:t>
            </a:r>
            <a:r>
              <a:rPr lang="en" sz="3400" i="1" dirty="0">
                <a:solidFill>
                  <a:schemeClr val="dk1"/>
                </a:solidFill>
                <a:ea typeface="Roboto" panose="02000000000000000000" pitchFamily="2" charset="0"/>
              </a:rPr>
              <a:t>There is more opportunity to share ideas and earn a $1500 stipend- ask and you will discover</a:t>
            </a:r>
          </a:p>
          <a:p>
            <a:pPr marL="152396" indent="0">
              <a:lnSpc>
                <a:spcPct val="100000"/>
              </a:lnSpc>
              <a:buClr>
                <a:schemeClr val="dk1"/>
              </a:buClr>
              <a:buNone/>
            </a:pPr>
            <a:r>
              <a:rPr lang="en-US" sz="3400" i="1" dirty="0">
                <a:solidFill>
                  <a:schemeClr val="dk1"/>
                </a:solidFill>
                <a:ea typeface="Roboto" panose="02000000000000000000" pitchFamily="2" charset="0"/>
              </a:rPr>
              <a:t>how to submit a “recipe” for the DART cook book</a:t>
            </a:r>
            <a:endParaRPr lang="en" sz="3400" i="1" dirty="0">
              <a:solidFill>
                <a:schemeClr val="dk1"/>
              </a:solidFill>
              <a:ea typeface="Roboto" panose="02000000000000000000" pitchFamily="2" charset="0"/>
            </a:endParaRPr>
          </a:p>
          <a:p>
            <a:pPr marL="152396" indent="0">
              <a:lnSpc>
                <a:spcPct val="100000"/>
              </a:lnSpc>
              <a:buClr>
                <a:schemeClr val="dk1"/>
              </a:buClr>
              <a:buNone/>
            </a:pPr>
            <a:endParaRPr lang="en" sz="3400" i="1" dirty="0">
              <a:solidFill>
                <a:schemeClr val="dk1"/>
              </a:solidFill>
              <a:ea typeface="Roboto" panose="02000000000000000000" pitchFamily="2" charset="0"/>
            </a:endParaRPr>
          </a:p>
          <a:p>
            <a:pPr marL="152396" indent="0">
              <a:lnSpc>
                <a:spcPct val="100000"/>
              </a:lnSpc>
              <a:buClr>
                <a:schemeClr val="dk1"/>
              </a:buClr>
              <a:buNone/>
            </a:pPr>
            <a:endParaRPr lang="en" sz="3400" dirty="0">
              <a:solidFill>
                <a:schemeClr val="dk1"/>
              </a:solidFill>
              <a:ea typeface="Roboto" panose="02000000000000000000" pitchFamily="2" charset="0"/>
            </a:endParaRPr>
          </a:p>
          <a:p>
            <a:pPr marL="152396" indent="0">
              <a:lnSpc>
                <a:spcPct val="100000"/>
              </a:lnSpc>
              <a:buClr>
                <a:schemeClr val="dk1"/>
              </a:buClr>
              <a:buNone/>
            </a:pPr>
            <a:r>
              <a:rPr lang="en" sz="3400" dirty="0">
                <a:solidFill>
                  <a:schemeClr val="dk1"/>
                </a:solidFill>
                <a:ea typeface="Roboto" panose="02000000000000000000" pitchFamily="2" charset="0"/>
              </a:rPr>
              <a:t> </a:t>
            </a:r>
            <a:br>
              <a:rPr lang="en" sz="3400" dirty="0">
                <a:solidFill>
                  <a:schemeClr val="dk1"/>
                </a:solidFill>
                <a:ea typeface="Roboto" panose="02000000000000000000" pitchFamily="2" charset="0"/>
              </a:rPr>
            </a:br>
            <a:endParaRPr lang="en" sz="3400" dirty="0">
              <a:solidFill>
                <a:schemeClr val="dk1"/>
              </a:solidFill>
              <a:ea typeface="Roboto" panose="020000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endParaRPr sz="2267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90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5716547-7AEF-6D47-80C7-DF259B88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34528" y="4043026"/>
            <a:ext cx="1809361" cy="1809361"/>
          </a:xfrm>
          <a:prstGeom prst="rect">
            <a:avLst/>
          </a:prstGeom>
        </p:spPr>
      </p:pic>
      <p:sp>
        <p:nvSpPr>
          <p:cNvPr id="79" name="Google Shape;79;g103d7c06de2_0_43"/>
          <p:cNvSpPr/>
          <p:nvPr/>
        </p:nvSpPr>
        <p:spPr>
          <a:xfrm>
            <a:off x="249895" y="416967"/>
            <a:ext cx="10556800" cy="9400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687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g103d7c06de2_0_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Puzzle We are Trying to Solve</a:t>
            </a:r>
            <a:endParaRPr sz="4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g103d7c06de2_0_43"/>
          <p:cNvSpPr txBox="1">
            <a:spLocks noGrp="1"/>
          </p:cNvSpPr>
          <p:nvPr>
            <p:ph type="body" idx="1"/>
          </p:nvPr>
        </p:nvSpPr>
        <p:spPr>
          <a:xfrm>
            <a:off x="0" y="1522571"/>
            <a:ext cx="12029440" cy="500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0">
              <a:lnSpc>
                <a:spcPct val="100000"/>
              </a:lnSpc>
              <a:buNone/>
            </a:pPr>
            <a:endParaRPr sz="2267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Your piece is important- your survey and speed test matter</a:t>
            </a:r>
            <a:endParaRPr sz="2267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endParaRPr sz="2267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Your piece helps to solve the challenge:  lets get digital equity for everyone</a:t>
            </a:r>
            <a:endParaRPr sz="2267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endParaRPr sz="2267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Join in the Community of Practice:</a:t>
            </a:r>
          </a:p>
          <a:p>
            <a:pPr indent="0">
              <a:lnSpc>
                <a:spcPct val="100000"/>
              </a:lnSpc>
              <a:buNone/>
            </a:pPr>
            <a:r>
              <a:rPr lang="en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Working together with others creates a whole new perspective</a:t>
            </a:r>
            <a:endParaRPr sz="2267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endParaRPr sz="2267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Whole Puzzle is greater than the sum of all the pieces</a:t>
            </a:r>
            <a:endParaRPr sz="2267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endParaRPr sz="2267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Together we can put together the pieces in ways that shows what we </a:t>
            </a:r>
          </a:p>
          <a:p>
            <a:pPr indent="0">
              <a:lnSpc>
                <a:spcPct val="100000"/>
              </a:lnSpc>
              <a:buNone/>
            </a:pPr>
            <a:r>
              <a:rPr lang="en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might be missing</a:t>
            </a:r>
            <a:endParaRPr sz="1467" dirty="0">
              <a:solidFill>
                <a:schemeClr val="dk1"/>
              </a:solidFill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2711803-89FA-FE4B-87D6-45D90755A9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5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97334" y="2429376"/>
            <a:ext cx="1809361" cy="1809361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024C2D0-10A4-DC4B-879F-50D5E6D45B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5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88020" y="783449"/>
            <a:ext cx="1809363" cy="1809363"/>
          </a:xfrm>
          <a:prstGeom prst="rect">
            <a:avLst/>
          </a:prstGeom>
          <a:effectLst>
            <a:outerShdw blurRad="50800" dist="50800" dir="5400000" sx="1000" sy="1000" algn="ctr" rotWithShape="0">
              <a:schemeClr val="bg1"/>
            </a:outerShdw>
          </a:effectLst>
        </p:spPr>
      </p:pic>
      <p:pic>
        <p:nvPicPr>
          <p:cNvPr id="16" name="Picture 15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FD17333A-6C1C-6F42-9519-C4F37806913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5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86713" y="5048637"/>
            <a:ext cx="1809363" cy="1809363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07DDEED-B9F0-D348-9C18-D245181288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5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53396" y="5335429"/>
            <a:ext cx="1937992" cy="193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24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200EF65-EE67-5647-B3C4-B5232B9B8B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7366520" y="1705633"/>
            <a:ext cx="5434125" cy="5088680"/>
          </a:xfrm>
          <a:prstGeom prst="rect">
            <a:avLst/>
          </a:prstGeom>
        </p:spPr>
      </p:pic>
      <p:sp>
        <p:nvSpPr>
          <p:cNvPr id="94" name="Google Shape;94;g103d7c06de2_0_66"/>
          <p:cNvSpPr/>
          <p:nvPr/>
        </p:nvSpPr>
        <p:spPr>
          <a:xfrm>
            <a:off x="0" y="505167"/>
            <a:ext cx="10556800" cy="9400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687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103d7c06de2_0_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Questions Hold the Power </a:t>
            </a:r>
            <a:endParaRPr sz="4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g103d7c06de2_0_66"/>
          <p:cNvSpPr txBox="1">
            <a:spLocks noGrp="1"/>
          </p:cNvSpPr>
          <p:nvPr>
            <p:ph type="body" idx="1"/>
          </p:nvPr>
        </p:nvSpPr>
        <p:spPr>
          <a:xfrm>
            <a:off x="206453" y="1849600"/>
            <a:ext cx="11360800" cy="500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40000" lnSpcReduction="20000"/>
          </a:bodyPr>
          <a:lstStyle/>
          <a:p>
            <a:pPr indent="-40533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sz="7466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don’t know what we don’t know</a:t>
            </a:r>
            <a:endParaRPr sz="7466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endParaRPr sz="7466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-40533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sz="7466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Questions open us to finding the answers</a:t>
            </a:r>
            <a:endParaRPr sz="7466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endParaRPr sz="7466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-40533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sz="7466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 question do you have?</a:t>
            </a:r>
            <a:endParaRPr sz="7466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endParaRPr sz="7466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-40533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sz="7466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Asking it will help all of us discover ways of looking and seeing possibilities.</a:t>
            </a:r>
            <a:br>
              <a:rPr lang="en" sz="7466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sz="7466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br>
              <a:rPr lang="en" sz="7466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sz="2533" dirty="0">
              <a:solidFill>
                <a:schemeClr val="dk1"/>
              </a:solidFill>
            </a:endParaRPr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5733" dirty="0">
                <a:solidFill>
                  <a:schemeClr val="dk1"/>
                </a:solidFill>
              </a:rPr>
              <a:t> </a:t>
            </a:r>
            <a:endParaRPr sz="5733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37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03d7c06de2_0_57"/>
          <p:cNvSpPr/>
          <p:nvPr/>
        </p:nvSpPr>
        <p:spPr>
          <a:xfrm>
            <a:off x="0" y="593367"/>
            <a:ext cx="10556800" cy="9400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67A02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103d7c06de2_0_5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Activity </a:t>
            </a:r>
            <a:endParaRPr sz="4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g103d7c06de2_0_57"/>
          <p:cNvSpPr txBox="1">
            <a:spLocks noGrp="1"/>
          </p:cNvSpPr>
          <p:nvPr>
            <p:ph type="body" idx="1"/>
          </p:nvPr>
        </p:nvSpPr>
        <p:spPr>
          <a:xfrm>
            <a:off x="415600" y="1710405"/>
            <a:ext cx="11646352" cy="500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ct val="61111"/>
              <a:buNone/>
            </a:pPr>
            <a:r>
              <a:rPr lang="en" sz="2267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Activity:</a:t>
            </a:r>
            <a:r>
              <a:rPr lang="en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Do the 5 steps-to Access the Golden Ticket (be one of the first 20 to win the $ before March 11th)</a:t>
            </a:r>
            <a:br>
              <a:rPr lang="en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" sz="2267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61111"/>
              <a:buNone/>
            </a:pPr>
            <a:r>
              <a:rPr lang="en" sz="2267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Make video about this. It may include how you did this: </a:t>
            </a:r>
            <a:r>
              <a:rPr lang="en-US" sz="2400" b="1" dirty="0">
                <a:solidFill>
                  <a:srgbClr val="1A1A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were you on your own-or did you have a partner?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61111"/>
              <a:buNone/>
            </a:pPr>
            <a:endParaRPr sz="2267" b="1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-437926">
              <a:lnSpc>
                <a:spcPct val="100000"/>
              </a:lnSpc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" sz="2133" dirty="0">
                <a:solidFill>
                  <a:srgbClr val="1A1A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What is exciting to you about doing the 5 steps- were you on your own-or did you have a partner?</a:t>
            </a:r>
          </a:p>
          <a:p>
            <a:pPr indent="-437926">
              <a:lnSpc>
                <a:spcPct val="100000"/>
              </a:lnSpc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" sz="2133" dirty="0">
                <a:solidFill>
                  <a:srgbClr val="1A1A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Imagine you and your teacher – sharing the learning-with the help of your datacasting receiver</a:t>
            </a:r>
          </a:p>
          <a:p>
            <a:pPr indent="-437926">
              <a:lnSpc>
                <a:spcPct val="100000"/>
              </a:lnSpc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" sz="2133" dirty="0">
                <a:solidFill>
                  <a:srgbClr val="1A1A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Maybe PBS will be knocking on your door:  what fun!</a:t>
            </a:r>
            <a:endParaRPr sz="2133" dirty="0">
              <a:solidFill>
                <a:srgbClr val="1A1A26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indent="-437926">
              <a:lnSpc>
                <a:spcPct val="100000"/>
              </a:lnSpc>
              <a:buClr>
                <a:srgbClr val="1A1A26"/>
              </a:buClr>
              <a:buSzPct val="100000"/>
              <a:buFont typeface="Roboto"/>
              <a:buChar char="●"/>
            </a:pPr>
            <a:r>
              <a:rPr lang="en" sz="20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Spend 30 minutes with another person from your family in the Family Learning Software</a:t>
            </a:r>
          </a:p>
          <a:p>
            <a:pPr marL="171659" indent="0">
              <a:lnSpc>
                <a:spcPct val="100000"/>
              </a:lnSpc>
              <a:buClr>
                <a:srgbClr val="1A1A26"/>
              </a:buClr>
              <a:buSzPct val="100000"/>
              <a:buNone/>
            </a:pPr>
            <a:endParaRPr sz="2133" dirty="0">
              <a:solidFill>
                <a:srgbClr val="1A1A26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indent="0">
              <a:lnSpc>
                <a:spcPct val="100000"/>
              </a:lnSpc>
              <a:buNone/>
            </a:pPr>
            <a:endParaRPr sz="2267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2267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Connect in the Community of Practice: </a:t>
            </a:r>
            <a:endParaRPr lang="en" sz="2267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Comment on what you think about the speed test; the skills survey and the Family Learning software</a:t>
            </a:r>
          </a:p>
          <a:p>
            <a:pPr marL="0" indent="0">
              <a:lnSpc>
                <a:spcPct val="100000"/>
              </a:lnSpc>
              <a:buNone/>
            </a:pPr>
            <a:endParaRPr sz="2267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64705"/>
              <a:buNone/>
            </a:pPr>
            <a:endParaRPr sz="2267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 sz="5733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70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"/>
          <p:cNvSpPr/>
          <p:nvPr/>
        </p:nvSpPr>
        <p:spPr>
          <a:xfrm>
            <a:off x="225886" y="453543"/>
            <a:ext cx="4980875" cy="9400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67A1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/>
          </p:nvPr>
        </p:nvSpPr>
        <p:spPr>
          <a:xfrm>
            <a:off x="415600" y="62994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</a:pPr>
            <a:r>
              <a:rPr lang="en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What’s Next?</a:t>
            </a:r>
            <a:endParaRPr sz="4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p14"/>
          <p:cNvSpPr txBox="1">
            <a:spLocks noGrp="1"/>
          </p:cNvSpPr>
          <p:nvPr>
            <p:ph type="body" idx="1"/>
          </p:nvPr>
        </p:nvSpPr>
        <p:spPr>
          <a:xfrm>
            <a:off x="415600" y="1839505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2600" b="1" dirty="0">
                <a:solidFill>
                  <a:schemeClr val="dk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Connect with others in the Community of Practice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v"/>
            </a:pPr>
            <a:r>
              <a:rPr lang="en" sz="22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D</a:t>
            </a:r>
            <a:r>
              <a:rPr lang="en" sz="2200" dirty="0">
                <a:solidFill>
                  <a:schemeClr val="dk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iscuss your observations</a:t>
            </a:r>
            <a:endParaRPr lang="en" sz="2200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v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Share a video about your how you discovered the Golden Ticket.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v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Connect with someone you know you could ask for guidance?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v"/>
            </a:pPr>
            <a:r>
              <a:rPr lang="en" sz="22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Ask for the support you need to help with your pursuit?</a:t>
            </a:r>
            <a:endParaRPr sz="2200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448739" indent="-342900">
              <a:lnSpc>
                <a:spcPct val="100000"/>
              </a:lnSpc>
              <a:buSzPts val="1000"/>
              <a:buFont typeface="Wingdings" pitchFamily="2" charset="2"/>
              <a:buChar char="v"/>
            </a:pPr>
            <a:endParaRPr lang="en" sz="2000" dirty="0">
              <a:solidFill>
                <a:schemeClr val="dk1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105839" indent="0">
              <a:lnSpc>
                <a:spcPct val="100000"/>
              </a:lnSpc>
              <a:buSzPts val="1000"/>
              <a:buNone/>
            </a:pP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Mark your calendars:</a:t>
            </a:r>
          </a:p>
          <a:p>
            <a:pPr marL="448739" indent="-342900">
              <a:lnSpc>
                <a:spcPct val="100000"/>
              </a:lnSpc>
              <a:buSzPts val="1000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	Friday is Reflection and Review Day and DUE Date to be one of the top10</a:t>
            </a:r>
          </a:p>
          <a:p>
            <a:pPr marL="105839" indent="0">
              <a:lnSpc>
                <a:spcPct val="100000"/>
              </a:lnSpc>
              <a:buSzPts val="1000"/>
              <a:buNone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	Student/Family and top10 teachers….</a:t>
            </a:r>
          </a:p>
        </p:txBody>
      </p:sp>
      <p:pic>
        <p:nvPicPr>
          <p:cNvPr id="272" name="Google Shape;272;p14"/>
          <p:cNvPicPr preferRelativeResize="0"/>
          <p:nvPr/>
        </p:nvPicPr>
        <p:blipFill rotWithShape="1">
          <a:blip r:embed="rId3">
            <a:alphaModFix amt="26000"/>
          </a:blip>
          <a:srcRect/>
          <a:stretch/>
        </p:blipFill>
        <p:spPr>
          <a:xfrm rot="-636906">
            <a:off x="8802625" y="3170655"/>
            <a:ext cx="4501252" cy="5555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776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03d7c06de2_0_50"/>
          <p:cNvSpPr/>
          <p:nvPr/>
        </p:nvSpPr>
        <p:spPr>
          <a:xfrm>
            <a:off x="-69092" y="593367"/>
            <a:ext cx="10556800" cy="9400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67A02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103d7c06de2_0_5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Discussion: Golden Ticket Week 1</a:t>
            </a:r>
            <a:endParaRPr sz="4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" name="Google Shape;89;g103d7c06de2_0_50"/>
          <p:cNvSpPr txBox="1">
            <a:spLocks noGrp="1"/>
          </p:cNvSpPr>
          <p:nvPr>
            <p:ph type="body" idx="1"/>
          </p:nvPr>
        </p:nvSpPr>
        <p:spPr>
          <a:xfrm>
            <a:off x="-81280" y="1533367"/>
            <a:ext cx="11360800" cy="500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0">
              <a:lnSpc>
                <a:spcPct val="100000"/>
              </a:lnSpc>
              <a:buNone/>
            </a:pPr>
            <a:endParaRPr sz="1467" dirty="0">
              <a:solidFill>
                <a:schemeClr val="dk1"/>
              </a:solidFill>
            </a:endParaRPr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What happens with first 20?</a:t>
            </a:r>
            <a:endParaRPr sz="4667" dirty="0">
              <a:solidFill>
                <a:schemeClr val="dk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32829DD-9CFF-A44D-A909-DA403AD0A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4422">
            <a:off x="6746521" y="1886509"/>
            <a:ext cx="5014425" cy="4695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91ED8-7E66-A143-AC23-5D96A99D1C4B}"/>
              </a:ext>
            </a:extLst>
          </p:cNvPr>
          <p:cNvSpPr txBox="1"/>
          <p:nvPr/>
        </p:nvSpPr>
        <p:spPr>
          <a:xfrm>
            <a:off x="906097" y="1602849"/>
            <a:ext cx="46930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a typeface="Roboto"/>
                <a:cs typeface="Roboto"/>
                <a:sym typeface="Roboto"/>
              </a:rPr>
              <a:t>What happens with the first 20?</a:t>
            </a:r>
          </a:p>
          <a:p>
            <a:pPr algn="ctr"/>
            <a:endParaRPr lang="en-US" sz="2800" b="1" dirty="0">
              <a:sym typeface="Roboto"/>
            </a:endParaRPr>
          </a:p>
          <a:p>
            <a:pPr algn="ctr"/>
            <a:r>
              <a:rPr lang="en-US" sz="2800" b="1" dirty="0">
                <a:sym typeface="Roboto"/>
              </a:rPr>
              <a:t>Why March 11</a:t>
            </a:r>
            <a:r>
              <a:rPr lang="en-US" sz="2800" b="1" baseline="30000" dirty="0">
                <a:sym typeface="Roboto"/>
              </a:rPr>
              <a:t>th</a:t>
            </a:r>
            <a:r>
              <a:rPr lang="en-US" sz="2800" b="1" dirty="0">
                <a:sym typeface="Roboto"/>
              </a:rPr>
              <a:t> is the deadline?</a:t>
            </a:r>
          </a:p>
          <a:p>
            <a:pPr algn="ctr"/>
            <a:endParaRPr lang="en-US" sz="2800" b="1" dirty="0">
              <a:sym typeface="Roboto"/>
            </a:endParaRPr>
          </a:p>
          <a:p>
            <a:pPr algn="ctr"/>
            <a:r>
              <a:rPr lang="en-US" sz="2800" b="1" dirty="0">
                <a:sym typeface="Roboto"/>
              </a:rPr>
              <a:t>What does NMPBS have to do with this?</a:t>
            </a:r>
          </a:p>
          <a:p>
            <a:pPr algn="ctr"/>
            <a:endParaRPr lang="en-US" sz="2800" b="1" dirty="0">
              <a:sym typeface="Roboto"/>
            </a:endParaRPr>
          </a:p>
          <a:p>
            <a:pPr algn="ctr"/>
            <a:r>
              <a:rPr lang="en-US" sz="2800" b="1" dirty="0">
                <a:sym typeface="Roboto"/>
              </a:rPr>
              <a:t>What does this have to do with find the key pieces for digital equity?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4510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8C0592-8C79-FC4D-85A3-B9D7D0CA1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722" y="2720281"/>
            <a:ext cx="3931920" cy="1827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96447-BC5A-1341-9A03-06125F22D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880" y="4859078"/>
            <a:ext cx="4114800" cy="1828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945691-63D2-A041-8B27-96BFE0BAC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320" y="4858895"/>
            <a:ext cx="3749040" cy="18285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C56D07-670B-7E44-AFC9-C7E6E4069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2902" y="2647309"/>
            <a:ext cx="4041648" cy="18285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F1D548-6BCB-C942-A009-9BFD7D873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450" y="2381092"/>
            <a:ext cx="3261487" cy="2050577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E8EA374B-DC72-2846-B584-A934312EB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3423" y="92898"/>
            <a:ext cx="3364992" cy="22881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51E3D6-6E95-0941-9294-AD8D3A4D3D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190" y="2945908"/>
            <a:ext cx="1216152" cy="13761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A9A783-877C-F142-B6EE-C405B81A5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1981" y="2647309"/>
            <a:ext cx="1216152" cy="13761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029DC8-BEF0-014C-9C7A-ADD83A33CD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7496" y="2718308"/>
            <a:ext cx="1216152" cy="13761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B5FEE7-9C84-BA42-894F-B985A62395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8342" y="5083172"/>
            <a:ext cx="1216152" cy="13761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6CB515-6508-2A44-876C-ACA4FBBF2B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6566" y="5083172"/>
            <a:ext cx="1216152" cy="13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83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5716547-7AEF-6D47-80C7-DF259B88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34528" y="4043026"/>
            <a:ext cx="1809361" cy="1809361"/>
          </a:xfrm>
          <a:prstGeom prst="rect">
            <a:avLst/>
          </a:prstGeom>
        </p:spPr>
      </p:pic>
      <p:sp>
        <p:nvSpPr>
          <p:cNvPr id="79" name="Google Shape;79;g103d7c06de2_0_43"/>
          <p:cNvSpPr/>
          <p:nvPr/>
        </p:nvSpPr>
        <p:spPr>
          <a:xfrm>
            <a:off x="249895" y="416967"/>
            <a:ext cx="10556800" cy="9400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687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g103d7c06de2_0_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What is else is possible for you this week?</a:t>
            </a:r>
            <a:endParaRPr sz="40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g103d7c06de2_0_43"/>
          <p:cNvSpPr txBox="1">
            <a:spLocks noGrp="1"/>
          </p:cNvSpPr>
          <p:nvPr>
            <p:ph type="body" idx="1"/>
          </p:nvPr>
        </p:nvSpPr>
        <p:spPr>
          <a:xfrm>
            <a:off x="0" y="1522571"/>
            <a:ext cx="12029440" cy="500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New Mexico Public Broadcasting System will be filming 10 students learning</a:t>
            </a:r>
          </a:p>
          <a:p>
            <a:pPr indent="0">
              <a:lnSpc>
                <a:spcPct val="100000"/>
              </a:lnSpc>
              <a:buNone/>
            </a:pPr>
            <a:r>
              <a:rPr lang="en-US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 home with the use of your data casting receiver; and ALSO participating with 10</a:t>
            </a:r>
          </a:p>
          <a:p>
            <a:pPr indent="0">
              <a:lnSpc>
                <a:spcPct val="100000"/>
              </a:lnSpc>
              <a:buNone/>
            </a:pPr>
            <a:r>
              <a:rPr lang="en-US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teachers who are sharing their creative lessons remotely</a:t>
            </a:r>
          </a:p>
          <a:p>
            <a:pPr indent="0">
              <a:lnSpc>
                <a:spcPct val="100000"/>
              </a:lnSpc>
              <a:buNone/>
            </a:pPr>
            <a:endParaRPr lang="en-US" sz="2267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US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lesson that is on the datacasting receiver will be one that comes </a:t>
            </a:r>
          </a:p>
          <a:p>
            <a:pPr indent="0">
              <a:lnSpc>
                <a:spcPct val="100000"/>
              </a:lnSpc>
              <a:buNone/>
            </a:pPr>
            <a:r>
              <a:rPr lang="en-US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from teachers using their Google Classroom or Canvas learning </a:t>
            </a:r>
          </a:p>
          <a:p>
            <a:pPr indent="0">
              <a:lnSpc>
                <a:spcPct val="100000"/>
              </a:lnSpc>
              <a:buNone/>
            </a:pPr>
            <a:r>
              <a:rPr lang="en-US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management system.</a:t>
            </a:r>
          </a:p>
          <a:p>
            <a:pPr indent="0">
              <a:lnSpc>
                <a:spcPct val="100000"/>
              </a:lnSpc>
              <a:buNone/>
            </a:pPr>
            <a:endParaRPr lang="en-US" sz="2267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US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Lights!  Camera!  Action!  NMPBS is seeking homes to visit in order to </a:t>
            </a:r>
          </a:p>
          <a:p>
            <a:pPr indent="0">
              <a:lnSpc>
                <a:spcPct val="100000"/>
              </a:lnSpc>
              <a:buNone/>
            </a:pPr>
            <a:r>
              <a:rPr lang="en-US" sz="2267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capture learning together at home.</a:t>
            </a:r>
            <a:endParaRPr sz="2267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2711803-89FA-FE4B-87D6-45D90755A9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5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58174" y="2413239"/>
            <a:ext cx="1809361" cy="1809361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024C2D0-10A4-DC4B-879F-50D5E6D45B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5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88020" y="783449"/>
            <a:ext cx="1809363" cy="1809363"/>
          </a:xfrm>
          <a:prstGeom prst="rect">
            <a:avLst/>
          </a:prstGeom>
          <a:effectLst>
            <a:outerShdw blurRad="50800" dist="50800" dir="5400000" sx="1000" sy="1000" algn="ctr" rotWithShape="0">
              <a:schemeClr val="bg1"/>
            </a:outerShdw>
          </a:effectLst>
        </p:spPr>
      </p:pic>
      <p:pic>
        <p:nvPicPr>
          <p:cNvPr id="16" name="Picture 15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FD17333A-6C1C-6F42-9519-C4F37806913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5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57901" y="5195610"/>
            <a:ext cx="1809363" cy="1809363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07DDEED-B9F0-D348-9C18-D245181288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5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44756" y="5048637"/>
            <a:ext cx="1937992" cy="193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15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A16C1-EA67-1F4A-91AA-664006118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earn your DART Golden Ticket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46E66-ECE7-5C40-95B5-735A72A97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21" y="2004479"/>
            <a:ext cx="5797568" cy="3645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4709CE-E1B7-9C49-976A-41FE2B98A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82" y="3408939"/>
            <a:ext cx="1216152" cy="1376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87A22-652F-0649-ABFD-327E2DBDB252}"/>
              </a:ext>
            </a:extLst>
          </p:cNvPr>
          <p:cNvSpPr txBox="1"/>
          <p:nvPr/>
        </p:nvSpPr>
        <p:spPr>
          <a:xfrm>
            <a:off x="216321" y="1690688"/>
            <a:ext cx="57164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Go to: </a:t>
            </a:r>
            <a:r>
              <a:rPr lang="en-US" sz="2400" dirty="0">
                <a:hlinkClick r:id="rId5"/>
              </a:rPr>
              <a:t>https://www.newmexicodart.com/</a:t>
            </a:r>
            <a:endParaRPr lang="en-US" sz="2400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C62D76-59F2-8C41-9709-C9D3B4DE14E6}"/>
              </a:ext>
            </a:extLst>
          </p:cNvPr>
          <p:cNvSpPr txBox="1"/>
          <p:nvPr/>
        </p:nvSpPr>
        <p:spPr>
          <a:xfrm>
            <a:off x="278472" y="5772693"/>
            <a:ext cx="111422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Complete all fields, click “Register”, then take the speed test (5-10 minutes)</a:t>
            </a:r>
          </a:p>
          <a:p>
            <a:r>
              <a:rPr lang="en-US" sz="2800" dirty="0"/>
              <a:t>Check the box:  Community of Practice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6BB540-87B0-884D-BE07-5CDAA5377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8191" y="2939461"/>
            <a:ext cx="5907503" cy="274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02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4BB2-7D51-F648-996D-62D13642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earn your DART Golden Ticket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87751-18F8-7A4E-A4F5-03880CDCA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59" y="1979112"/>
            <a:ext cx="7309183" cy="3306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32DE97-E32A-C94C-B77D-DF0963462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529" y="3219350"/>
            <a:ext cx="1216152" cy="1376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7C9A8D-5FA7-1E4B-ABD2-7E0DCCED5A5A}"/>
              </a:ext>
            </a:extLst>
          </p:cNvPr>
          <p:cNvSpPr txBox="1"/>
          <p:nvPr/>
        </p:nvSpPr>
        <p:spPr>
          <a:xfrm>
            <a:off x="744561" y="1572016"/>
            <a:ext cx="10332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 You will get an email with a link to your copy of the survey (takes 5-10 minutes)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9A34E9-BDA1-F14B-93E6-6788DE561D09}"/>
              </a:ext>
            </a:extLst>
          </p:cNvPr>
          <p:cNvSpPr txBox="1"/>
          <p:nvPr/>
        </p:nvSpPr>
        <p:spPr>
          <a:xfrm>
            <a:off x="4026998" y="5574408"/>
            <a:ext cx="3767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Complete the survey!</a:t>
            </a:r>
          </a:p>
        </p:txBody>
      </p:sp>
    </p:spTree>
    <p:extLst>
      <p:ext uri="{BB962C8B-B14F-4D97-AF65-F5344CB8AC3E}">
        <p14:creationId xmlns:p14="http://schemas.microsoft.com/office/powerpoint/2010/main" val="508608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4BB2-7D51-F648-996D-62D13642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earn your DART Golden Ticket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C9A8D-5FA7-1E4B-ABD2-7E0DCCED5A5A}"/>
              </a:ext>
            </a:extLst>
          </p:cNvPr>
          <p:cNvSpPr txBox="1"/>
          <p:nvPr/>
        </p:nvSpPr>
        <p:spPr>
          <a:xfrm>
            <a:off x="744561" y="1572016"/>
            <a:ext cx="7927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3. Sign your family up for Family Learning (takes 5-10 minutes)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9A34E9-BDA1-F14B-93E6-6788DE561D09}"/>
              </a:ext>
            </a:extLst>
          </p:cNvPr>
          <p:cNvSpPr txBox="1"/>
          <p:nvPr/>
        </p:nvSpPr>
        <p:spPr>
          <a:xfrm>
            <a:off x="4132587" y="5415657"/>
            <a:ext cx="62024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Click the Register Now button!</a:t>
            </a:r>
          </a:p>
          <a:p>
            <a:r>
              <a:rPr lang="en-US" sz="3200" dirty="0">
                <a:hlinkClick r:id="rId3"/>
              </a:rPr>
              <a:t>https://www.newmexicodart.com/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B968FC-89E2-264A-B6D7-323CB75E3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960" y="2033681"/>
            <a:ext cx="6910686" cy="3370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2E25D8-0FDF-1D48-8F10-A19EE206D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759" y="3240572"/>
            <a:ext cx="1216152" cy="13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16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1"/>
          <p:cNvSpPr txBox="1">
            <a:spLocks noGrp="1"/>
          </p:cNvSpPr>
          <p:nvPr>
            <p:ph type="title"/>
          </p:nvPr>
        </p:nvSpPr>
        <p:spPr>
          <a:xfrm>
            <a:off x="713252" y="260825"/>
            <a:ext cx="9477300" cy="109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b="1" dirty="0"/>
              <a:t>Learning together in Community</a:t>
            </a:r>
            <a:br>
              <a:rPr lang="en-US" dirty="0"/>
            </a:br>
            <a:endParaRPr sz="1800" b="1" dirty="0"/>
          </a:p>
        </p:txBody>
      </p:sp>
      <p:sp>
        <p:nvSpPr>
          <p:cNvPr id="523" name="Google Shape;523;p51"/>
          <p:cNvSpPr txBox="1"/>
          <p:nvPr/>
        </p:nvSpPr>
        <p:spPr>
          <a:xfrm>
            <a:off x="866252" y="1695404"/>
            <a:ext cx="9171300" cy="1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sz="2100" dirty="0">
                <a:solidFill>
                  <a:schemeClr val="dk1"/>
                </a:solidFill>
              </a:rPr>
              <a:t>A Community of Practice provides a shared context for people to  communicate and share information.</a:t>
            </a:r>
            <a:endParaRPr sz="2100" dirty="0">
              <a:solidFill>
                <a:schemeClr val="dk1"/>
              </a:solidFill>
            </a:endParaRPr>
          </a:p>
          <a:p>
            <a:pPr marL="609600" lvl="0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sz="2100" dirty="0">
                <a:solidFill>
                  <a:schemeClr val="dk1"/>
                </a:solidFill>
              </a:rPr>
              <a:t>Asking and listening for the 2 intro questions in the lobby:</a:t>
            </a:r>
            <a:endParaRPr sz="2100" dirty="0">
              <a:solidFill>
                <a:schemeClr val="dk1"/>
              </a:solidFill>
            </a:endParaRPr>
          </a:p>
          <a:p>
            <a:pPr marL="1219200" lvl="1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-US" sz="2100" dirty="0">
                <a:solidFill>
                  <a:schemeClr val="dk1"/>
                </a:solidFill>
              </a:rPr>
              <a:t>What stories of learning happened during the pandemic?</a:t>
            </a:r>
            <a:endParaRPr sz="2100" dirty="0">
              <a:solidFill>
                <a:schemeClr val="dk1"/>
              </a:solidFill>
            </a:endParaRPr>
          </a:p>
          <a:p>
            <a:pPr marL="1219200" lvl="1" indent="-438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-US" sz="2100" dirty="0">
                <a:solidFill>
                  <a:schemeClr val="dk1"/>
                </a:solidFill>
              </a:rPr>
              <a:t>What are a few things you want to improve?</a:t>
            </a:r>
            <a:endParaRPr sz="2100" dirty="0">
              <a:solidFill>
                <a:schemeClr val="dk1"/>
              </a:solidFill>
            </a:endParaRPr>
          </a:p>
        </p:txBody>
      </p:sp>
      <p:pic>
        <p:nvPicPr>
          <p:cNvPr id="524" name="Google Shape;52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8159" y="3429000"/>
            <a:ext cx="5923831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29000"/>
            <a:ext cx="6177550" cy="34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E9AF4B-E659-434B-8FFF-6A602791A922}"/>
              </a:ext>
            </a:extLst>
          </p:cNvPr>
          <p:cNvSpPr txBox="1"/>
          <p:nvPr/>
        </p:nvSpPr>
        <p:spPr>
          <a:xfrm>
            <a:off x="713252" y="891801"/>
            <a:ext cx="100007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 Join the Community of Practice : Go to: </a:t>
            </a:r>
            <a:r>
              <a:rPr lang="en-US" sz="2400" dirty="0">
                <a:hlinkClick r:id="rId5"/>
              </a:rPr>
              <a:t>https://www.newmexicodart.com/</a:t>
            </a:r>
            <a:r>
              <a:rPr lang="en-US" sz="2400" dirty="0"/>
              <a:t> and click the box Community of Practice on the Registration page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49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4BB2-7D51-F648-996D-62D13642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to earn your DART Golden Ticket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C9A8D-5FA7-1E4B-ABD2-7E0DCCED5A5A}"/>
              </a:ext>
            </a:extLst>
          </p:cNvPr>
          <p:cNvSpPr txBox="1"/>
          <p:nvPr/>
        </p:nvSpPr>
        <p:spPr>
          <a:xfrm>
            <a:off x="279778" y="1532490"/>
            <a:ext cx="11862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5. Go to “Digital Champions” in the Library  on your datacasting receiver and take a screenshot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9A34E9-BDA1-F14B-93E6-6788DE561D09}"/>
              </a:ext>
            </a:extLst>
          </p:cNvPr>
          <p:cNvSpPr txBox="1"/>
          <p:nvPr/>
        </p:nvSpPr>
        <p:spPr>
          <a:xfrm>
            <a:off x="279778" y="2759288"/>
            <a:ext cx="48675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Email your screenshot to </a:t>
            </a:r>
            <a:r>
              <a:rPr lang="en-US" sz="3200" dirty="0">
                <a:hlinkClick r:id="rId3"/>
              </a:rPr>
              <a:t>ferdi@claroconsulting.net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All entries must be received by Friday March 11</a:t>
            </a:r>
          </a:p>
        </p:txBody>
      </p:sp>
      <p:pic>
        <p:nvPicPr>
          <p:cNvPr id="4" name="Picture 3" descr="A computer on a table&#10;&#10;Description automatically generated with low confidence">
            <a:extLst>
              <a:ext uri="{FF2B5EF4-FFF2-40B4-BE49-F238E27FC236}">
                <a16:creationId xmlns:a16="http://schemas.microsoft.com/office/drawing/2014/main" id="{139969CF-8717-C44F-8216-5E2650CDF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127" y="2218615"/>
            <a:ext cx="6006957" cy="450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83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1817</TotalTime>
  <Words>1431</Words>
  <Application>Microsoft Macintosh PowerPoint</Application>
  <PresentationFormat>Widescreen</PresentationFormat>
  <Paragraphs>226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Roboto</vt:lpstr>
      <vt:lpstr>Times New Roman</vt:lpstr>
      <vt:lpstr>Wingdings</vt:lpstr>
      <vt:lpstr>Office Theme</vt:lpstr>
      <vt:lpstr>Community of Practice</vt:lpstr>
      <vt:lpstr>Discussion: Golden Ticket Week 1</vt:lpstr>
      <vt:lpstr>PowerPoint Presentation</vt:lpstr>
      <vt:lpstr>What is else is possible for you this week?</vt:lpstr>
      <vt:lpstr>How to earn your DART Golden Ticket</vt:lpstr>
      <vt:lpstr>How to earn your DART Golden Ticket</vt:lpstr>
      <vt:lpstr>How to earn your DART Golden Ticket</vt:lpstr>
      <vt:lpstr>Learning together in Community </vt:lpstr>
      <vt:lpstr>How to earn your DART Golden Ticket</vt:lpstr>
      <vt:lpstr>What are the benefits of getting the Golden Ticket</vt:lpstr>
      <vt:lpstr>The Puzzle We are Trying to Solve</vt:lpstr>
      <vt:lpstr>Questions Hold the Power </vt:lpstr>
      <vt:lpstr>Activity </vt:lpstr>
      <vt:lpstr>What’s Next?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Poindexter</dc:creator>
  <cp:lastModifiedBy>Renee Poindexter</cp:lastModifiedBy>
  <cp:revision>6</cp:revision>
  <dcterms:created xsi:type="dcterms:W3CDTF">2022-03-09T17:25:23Z</dcterms:created>
  <dcterms:modified xsi:type="dcterms:W3CDTF">2022-03-10T23:43:21Z</dcterms:modified>
</cp:coreProperties>
</file>