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2" r:id="rId3"/>
    <p:sldId id="265" r:id="rId4"/>
    <p:sldId id="271" r:id="rId5"/>
    <p:sldId id="266" r:id="rId6"/>
    <p:sldId id="273" r:id="rId7"/>
    <p:sldId id="277" r:id="rId8"/>
    <p:sldId id="267"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19"/>
  </p:normalViewPr>
  <p:slideViewPr>
    <p:cSldViewPr snapToGrid="0" snapToObjects="1">
      <p:cViewPr varScale="1">
        <p:scale>
          <a:sx n="95" d="100"/>
          <a:sy n="95" d="100"/>
        </p:scale>
        <p:origin x="68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0B254-23AA-6C48-A097-4F8BD7002779}" type="datetimeFigureOut">
              <a:rPr lang="en-US" smtClean="0"/>
              <a:t>2/28/22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7060-DE3D-C649-9A24-A53FC81E4E53}" type="slidenum">
              <a:rPr lang="en-US" smtClean="0"/>
              <a:t>‹#›</a:t>
            </a:fld>
            <a:endParaRPr lang="en-US"/>
          </a:p>
        </p:txBody>
      </p:sp>
    </p:spTree>
    <p:extLst>
      <p:ext uri="{BB962C8B-B14F-4D97-AF65-F5344CB8AC3E}">
        <p14:creationId xmlns:p14="http://schemas.microsoft.com/office/powerpoint/2010/main" val="421138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lclogin.com/ele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lclogin.com/ele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lclogin.com/ele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3d7c06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03d7c06de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endParaRPr/>
          </a:p>
        </p:txBody>
      </p:sp>
    </p:spTree>
    <p:extLst>
      <p:ext uri="{BB962C8B-B14F-4D97-AF65-F5344CB8AC3E}">
        <p14:creationId xmlns:p14="http://schemas.microsoft.com/office/powerpoint/2010/main" val="334885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Alyssa-Youmay be abletopick up graphics here</a:t>
            </a:r>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 can access </a:t>
            </a:r>
            <a:r>
              <a:rPr lang="en" sz="1200" i="1">
                <a:solidFill>
                  <a:srgbClr val="222222"/>
                </a:solidFill>
                <a:highlight>
                  <a:srgbClr val="FFFFFF"/>
                </a:highlight>
              </a:rPr>
              <a:t>Elementary Family Literacy</a:t>
            </a:r>
            <a:r>
              <a:rPr lang="en" sz="1200">
                <a:solidFill>
                  <a:srgbClr val="222222"/>
                </a:solidFill>
                <a:highlight>
                  <a:srgbClr val="FFFFFF"/>
                </a:highlight>
              </a:rPr>
              <a:t> by going to:</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u="sng">
                <a:solidFill>
                  <a:srgbClr val="1155CC"/>
                </a:solidFill>
                <a:highlight>
                  <a:srgbClr val="FFFFFF"/>
                </a:highlight>
                <a:hlinkClick r:id="rId3">
                  <a:extLst>
                    <a:ext uri="{A12FA001-AC4F-418D-AE19-62706E023703}">
                      <ahyp:hlinkClr xmlns:ahyp="http://schemas.microsoft.com/office/drawing/2018/hyperlinkcolor" val="tx"/>
                    </a:ext>
                  </a:extLst>
                </a:hlinkClick>
              </a:rPr>
              <a:t>flclogin.com/elem</a:t>
            </a:r>
            <a:endParaRPr sz="1200" u="sng">
              <a:solidFill>
                <a:srgbClr val="1155C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Your username: 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Password: no password</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rgbClr val="222222"/>
                </a:solidFill>
                <a:highlight>
                  <a:srgbClr val="FFFFFF"/>
                </a:highlight>
              </a:rPr>
              <a:t>If you want to add others (colleagues or your partner’s children, for example) you click the Settings (gear) icon and then the Family Members icon. Here is where you can also change your username (and add a password, if so inclined) and switch from one product to another. Make sure, as you explore, to click the Parent Advice icon at various places (all menus and activities) in the two products for young children.</a:t>
            </a:r>
            <a:endParaRPr sz="105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Peter</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Peter Dublin, Ed.D., President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87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Alyssa-Youmay be abletopick up graphics here</a:t>
            </a:r>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 can access </a:t>
            </a:r>
            <a:r>
              <a:rPr lang="en" sz="1200" i="1">
                <a:solidFill>
                  <a:srgbClr val="222222"/>
                </a:solidFill>
                <a:highlight>
                  <a:srgbClr val="FFFFFF"/>
                </a:highlight>
              </a:rPr>
              <a:t>Elementary Family Literacy</a:t>
            </a:r>
            <a:r>
              <a:rPr lang="en" sz="1200">
                <a:solidFill>
                  <a:srgbClr val="222222"/>
                </a:solidFill>
                <a:highlight>
                  <a:srgbClr val="FFFFFF"/>
                </a:highlight>
              </a:rPr>
              <a:t> by going to:</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u="sng">
                <a:solidFill>
                  <a:srgbClr val="1155CC"/>
                </a:solidFill>
                <a:highlight>
                  <a:srgbClr val="FFFFFF"/>
                </a:highlight>
                <a:hlinkClick r:id="rId3">
                  <a:extLst>
                    <a:ext uri="{A12FA001-AC4F-418D-AE19-62706E023703}">
                      <ahyp:hlinkClr xmlns:ahyp="http://schemas.microsoft.com/office/drawing/2018/hyperlinkcolor" val="tx"/>
                    </a:ext>
                  </a:extLst>
                </a:hlinkClick>
              </a:rPr>
              <a:t>flclogin.com/elem</a:t>
            </a:r>
            <a:endParaRPr sz="1200" u="sng">
              <a:solidFill>
                <a:srgbClr val="1155C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Your username: 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Password: no password</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rgbClr val="222222"/>
                </a:solidFill>
                <a:highlight>
                  <a:srgbClr val="FFFFFF"/>
                </a:highlight>
              </a:rPr>
              <a:t>If you want to add others (colleagues or your partner’s children, for example) you click the Settings (gear) icon and then the Family Members icon. Here is where you can also change your username (and add a password, if so inclined) and switch from one product to another. Make sure, as you explore, to click the Parent Advice icon at various places (all menus and activities) in the two products for young children.</a:t>
            </a:r>
            <a:endParaRPr sz="105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Peter</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Peter Dublin, Ed.D., President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563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316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085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Alyssa-Youmay be abletopick up graphics here</a:t>
            </a:r>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 can access </a:t>
            </a:r>
            <a:r>
              <a:rPr lang="en" sz="1200" i="1">
                <a:solidFill>
                  <a:srgbClr val="222222"/>
                </a:solidFill>
                <a:highlight>
                  <a:srgbClr val="FFFFFF"/>
                </a:highlight>
              </a:rPr>
              <a:t>Elementary Family Literacy</a:t>
            </a:r>
            <a:r>
              <a:rPr lang="en" sz="1200">
                <a:solidFill>
                  <a:srgbClr val="222222"/>
                </a:solidFill>
                <a:highlight>
                  <a:srgbClr val="FFFFFF"/>
                </a:highlight>
              </a:rPr>
              <a:t> by going to:</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u="sng">
                <a:solidFill>
                  <a:srgbClr val="1155CC"/>
                </a:solidFill>
                <a:highlight>
                  <a:srgbClr val="FFFFFF"/>
                </a:highlight>
                <a:hlinkClick r:id="rId3">
                  <a:extLst>
                    <a:ext uri="{A12FA001-AC4F-418D-AE19-62706E023703}">
                      <ahyp:hlinkClr xmlns:ahyp="http://schemas.microsoft.com/office/drawing/2018/hyperlinkcolor" val="tx"/>
                    </a:ext>
                  </a:extLst>
                </a:hlinkClick>
              </a:rPr>
              <a:t>flclogin.com/elem</a:t>
            </a:r>
            <a:endParaRPr sz="1200" u="sng">
              <a:solidFill>
                <a:srgbClr val="1155C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Your username: 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Password: no password</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rgbClr val="222222"/>
                </a:solidFill>
                <a:highlight>
                  <a:srgbClr val="FFFFFF"/>
                </a:highlight>
              </a:rPr>
              <a:t>If you want to add others (colleagues or your partner’s children, for example) you click the Settings (gear) icon and then the Family Members icon. Here is where you can also change your username (and add a password, if so inclined) and switch from one product to another. Make sure, as you explore, to click the Parent Advice icon at various places (all menus and activities) in the two products for young children.</a:t>
            </a:r>
            <a:endParaRPr sz="105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Peter</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Peter Dublin, Ed.D., President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488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6771bbd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106771bbd7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Take what you have learned and share it with someone who wants to learn what youhave discovered-Make a video of it</a:t>
            </a:r>
            <a:endParaRPr/>
          </a:p>
        </p:txBody>
      </p:sp>
    </p:spTree>
    <p:extLst>
      <p:ext uri="{BB962C8B-B14F-4D97-AF65-F5344CB8AC3E}">
        <p14:creationId xmlns:p14="http://schemas.microsoft.com/office/powerpoint/2010/main" val="292397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Calibri"/>
              <a:buNone/>
            </a:pPr>
            <a:endParaRPr/>
          </a:p>
        </p:txBody>
      </p:sp>
    </p:spTree>
    <p:extLst>
      <p:ext uri="{BB962C8B-B14F-4D97-AF65-F5344CB8AC3E}">
        <p14:creationId xmlns:p14="http://schemas.microsoft.com/office/powerpoint/2010/main" val="171783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7B17-8093-9E41-9B02-02F9B4B43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F4172E-2813-DC47-96CC-37CCFBBF4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79EE11-8CDF-0A42-AA10-0956AC31578D}"/>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5" name="Footer Placeholder 4">
            <a:extLst>
              <a:ext uri="{FF2B5EF4-FFF2-40B4-BE49-F238E27FC236}">
                <a16:creationId xmlns:a16="http://schemas.microsoft.com/office/drawing/2014/main" id="{870002D2-2397-1D48-AE0F-6E0D770D3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D1C31-4A3F-C642-956C-C7041FE36124}"/>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36304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A280-0E48-834B-A3D6-9AAE5A6971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5AA3E9-0960-C747-949C-9BB4D8C259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F2447-6D10-6146-B7F8-BDB87C32E97A}"/>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5" name="Footer Placeholder 4">
            <a:extLst>
              <a:ext uri="{FF2B5EF4-FFF2-40B4-BE49-F238E27FC236}">
                <a16:creationId xmlns:a16="http://schemas.microsoft.com/office/drawing/2014/main" id="{1F9BE2CB-99B0-C143-8FAC-9F4348263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37002-BDB8-DF4A-9E9F-E48B556773A5}"/>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131634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D4D84-7906-724F-A215-0890A34729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8296F9-4146-7B42-B399-78A8DD3381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C984-860E-E74C-BA3A-07EB969124C8}"/>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5" name="Footer Placeholder 4">
            <a:extLst>
              <a:ext uri="{FF2B5EF4-FFF2-40B4-BE49-F238E27FC236}">
                <a16:creationId xmlns:a16="http://schemas.microsoft.com/office/drawing/2014/main" id="{F2509612-0B3A-3548-8037-E13AE7FD5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B812E-6B6A-C140-83DE-E52A68101FFD}"/>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173358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905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CF8A-32E0-274C-AAE2-09D49EFD3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5F67BC-48F2-C247-A130-23623EC221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9775C-3E25-204A-B3D4-3499162CA11E}"/>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5" name="Footer Placeholder 4">
            <a:extLst>
              <a:ext uri="{FF2B5EF4-FFF2-40B4-BE49-F238E27FC236}">
                <a16:creationId xmlns:a16="http://schemas.microsoft.com/office/drawing/2014/main" id="{5489F07C-1885-ED4B-8B8E-736F245F3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5368B-B4DA-CA41-9512-402C6762608A}"/>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165261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6C26-F331-0348-8EE1-E13BF1D96F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1C27EE-1868-B541-A3B8-4A1BA4A91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BE9AFD-F50A-9244-9615-878BEBD22DD5}"/>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5" name="Footer Placeholder 4">
            <a:extLst>
              <a:ext uri="{FF2B5EF4-FFF2-40B4-BE49-F238E27FC236}">
                <a16:creationId xmlns:a16="http://schemas.microsoft.com/office/drawing/2014/main" id="{39F70C8E-6658-6147-A597-0D694DB95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CD4B-7874-5944-B298-4EEEFF7B5E40}"/>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353796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800F-59BC-2545-9291-B85F9DA51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F82AE-996C-4949-B430-10CC65E445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97587D-066B-1749-890C-554261CED1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51EA42-A4D8-C14C-BA05-47410A316F40}"/>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6" name="Footer Placeholder 5">
            <a:extLst>
              <a:ext uri="{FF2B5EF4-FFF2-40B4-BE49-F238E27FC236}">
                <a16:creationId xmlns:a16="http://schemas.microsoft.com/office/drawing/2014/main" id="{71F1C879-BA1D-FD44-8706-A61370DD0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038EC-437B-2747-BBFF-182738225063}"/>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277738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814F-AC33-7249-B0C0-AE21ABE047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9A84ED-C0B1-7747-9D5C-3B90BB964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0437CD-BAC6-1044-B568-F09F669BC4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75D1B6-95F1-154A-BC3B-7697EDC35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D7D956-61FF-E347-BFA6-6E07E2CA82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51E320-F4A5-F041-A4AC-FE01B594D1BA}"/>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8" name="Footer Placeholder 7">
            <a:extLst>
              <a:ext uri="{FF2B5EF4-FFF2-40B4-BE49-F238E27FC236}">
                <a16:creationId xmlns:a16="http://schemas.microsoft.com/office/drawing/2014/main" id="{0881E724-8D58-D543-B1B2-FA75434511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6C0138-24F0-7947-981C-FD521A092A23}"/>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59560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E399-8080-2F40-B11F-F978CCA97D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8FAC8-22DC-FD4B-A012-CAC0704EEC47}"/>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4" name="Footer Placeholder 3">
            <a:extLst>
              <a:ext uri="{FF2B5EF4-FFF2-40B4-BE49-F238E27FC236}">
                <a16:creationId xmlns:a16="http://schemas.microsoft.com/office/drawing/2014/main" id="{ACEB6F0D-3FAD-0A46-B85F-95C7138BB3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4FB43D-D0A8-7E4E-800A-AD81B67977EF}"/>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175515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03D857-B1B9-4241-A89B-FA02FE4B648A}"/>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3" name="Footer Placeholder 2">
            <a:extLst>
              <a:ext uri="{FF2B5EF4-FFF2-40B4-BE49-F238E27FC236}">
                <a16:creationId xmlns:a16="http://schemas.microsoft.com/office/drawing/2014/main" id="{8A37E220-B283-E04D-AA59-1F5FD9146D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E9C8BF-3B63-B44F-B1CE-AF5EBE7F1006}"/>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285726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FF90-BBA2-6E4C-9530-CA4E1DEAC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D8ACA-417C-5E42-9A7C-F45560E70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D65A4-8E99-0240-A019-A295AF584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88B6E7-9E06-0B4D-AC11-6EBE68566492}"/>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6" name="Footer Placeholder 5">
            <a:extLst>
              <a:ext uri="{FF2B5EF4-FFF2-40B4-BE49-F238E27FC236}">
                <a16:creationId xmlns:a16="http://schemas.microsoft.com/office/drawing/2014/main" id="{B6E39499-760C-7F4C-85A3-C6C8F34EC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77499A-4CD5-6F40-BD0B-5EEE7EAC4D8F}"/>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384721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E263-F320-0041-A09E-96CF39F73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6751E9-CAAC-7D47-8364-967F93AFF4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8D176-E822-4444-BD17-FAD93C889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92574D-3855-7C47-ACEC-472B93FF4ABD}"/>
              </a:ext>
            </a:extLst>
          </p:cNvPr>
          <p:cNvSpPr>
            <a:spLocks noGrp="1"/>
          </p:cNvSpPr>
          <p:nvPr>
            <p:ph type="dt" sz="half" idx="10"/>
          </p:nvPr>
        </p:nvSpPr>
        <p:spPr/>
        <p:txBody>
          <a:bodyPr/>
          <a:lstStyle/>
          <a:p>
            <a:fld id="{F33CF90C-18BD-0642-AEDB-062596C19493}" type="datetimeFigureOut">
              <a:rPr lang="en-US" smtClean="0"/>
              <a:t>2/28/22</a:t>
            </a:fld>
            <a:endParaRPr lang="en-US"/>
          </a:p>
        </p:txBody>
      </p:sp>
      <p:sp>
        <p:nvSpPr>
          <p:cNvPr id="6" name="Footer Placeholder 5">
            <a:extLst>
              <a:ext uri="{FF2B5EF4-FFF2-40B4-BE49-F238E27FC236}">
                <a16:creationId xmlns:a16="http://schemas.microsoft.com/office/drawing/2014/main" id="{5212DFB7-7BA7-4748-977C-755189E40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03DFA-039B-264F-8983-36791776E9C1}"/>
              </a:ext>
            </a:extLst>
          </p:cNvPr>
          <p:cNvSpPr>
            <a:spLocks noGrp="1"/>
          </p:cNvSpPr>
          <p:nvPr>
            <p:ph type="sldNum" sz="quarter" idx="12"/>
          </p:nvPr>
        </p:nvSpPr>
        <p:spPr/>
        <p:txBody>
          <a:bodyPr/>
          <a:lstStyle/>
          <a:p>
            <a:fld id="{B3301E25-9CC7-DF4C-A0D0-5D585A8DFD6C}" type="slidenum">
              <a:rPr lang="en-US" smtClean="0"/>
              <a:t>‹#›</a:t>
            </a:fld>
            <a:endParaRPr lang="en-US"/>
          </a:p>
        </p:txBody>
      </p:sp>
    </p:spTree>
    <p:extLst>
      <p:ext uri="{BB962C8B-B14F-4D97-AF65-F5344CB8AC3E}">
        <p14:creationId xmlns:p14="http://schemas.microsoft.com/office/powerpoint/2010/main" val="315753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70662-4BF5-E444-9A09-AB1730BDC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976C5E-A7A3-5343-8CA5-D3DE71BE6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6EE30-AEB8-2E45-9777-CF0FA479D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CF90C-18BD-0642-AEDB-062596C19493}" type="datetimeFigureOut">
              <a:rPr lang="en-US" smtClean="0"/>
              <a:t>2/28/22</a:t>
            </a:fld>
            <a:endParaRPr lang="en-US"/>
          </a:p>
        </p:txBody>
      </p:sp>
      <p:sp>
        <p:nvSpPr>
          <p:cNvPr id="5" name="Footer Placeholder 4">
            <a:extLst>
              <a:ext uri="{FF2B5EF4-FFF2-40B4-BE49-F238E27FC236}">
                <a16:creationId xmlns:a16="http://schemas.microsoft.com/office/drawing/2014/main" id="{AAA01921-7127-E442-A4E6-A9C27B888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0059-74AC-E340-82DA-1210CBE0E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01E25-9CC7-DF4C-A0D0-5D585A8DFD6C}" type="slidenum">
              <a:rPr lang="en-US" smtClean="0"/>
              <a:t>‹#›</a:t>
            </a:fld>
            <a:endParaRPr lang="en-US"/>
          </a:p>
        </p:txBody>
      </p:sp>
    </p:spTree>
    <p:extLst>
      <p:ext uri="{BB962C8B-B14F-4D97-AF65-F5344CB8AC3E}">
        <p14:creationId xmlns:p14="http://schemas.microsoft.com/office/powerpoint/2010/main" val="3543061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familylearni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C82D-2CEA-0E4F-A8B7-DA86B5D52C5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6E8A220-FBF5-B845-99A3-C90652ACDC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591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Picture 2" descr="Two people looking at a tablet&#10;&#10;Description automatically generated with medium confidence">
            <a:extLst>
              <a:ext uri="{FF2B5EF4-FFF2-40B4-BE49-F238E27FC236}">
                <a16:creationId xmlns:a16="http://schemas.microsoft.com/office/drawing/2014/main" id="{5988B2D1-B5F0-5C47-BA3C-99C68571A89A}"/>
              </a:ext>
            </a:extLst>
          </p:cNvPr>
          <p:cNvPicPr>
            <a:picLocks noChangeAspect="1"/>
          </p:cNvPicPr>
          <p:nvPr/>
        </p:nvPicPr>
        <p:blipFill>
          <a:blip r:embed="rId3">
            <a:alphaModFix amt="40000"/>
          </a:blip>
          <a:stretch>
            <a:fillRect/>
          </a:stretch>
        </p:blipFill>
        <p:spPr>
          <a:xfrm>
            <a:off x="-155331" y="-635000"/>
            <a:ext cx="12347331" cy="8231554"/>
          </a:xfrm>
          <a:prstGeom prst="rect">
            <a:avLst/>
          </a:prstGeom>
        </p:spPr>
      </p:pic>
      <p:pic>
        <p:nvPicPr>
          <p:cNvPr id="117" name="Google Shape;117;g103d7c06de2_0_0"/>
          <p:cNvPicPr preferRelativeResize="0"/>
          <p:nvPr/>
        </p:nvPicPr>
        <p:blipFill rotWithShape="1">
          <a:blip r:embed="rId4">
            <a:alphaModFix amt="26000"/>
          </a:blip>
          <a:srcRect/>
          <a:stretch/>
        </p:blipFill>
        <p:spPr>
          <a:xfrm rot="-636906">
            <a:off x="3792366" y="3084223"/>
            <a:ext cx="4501252" cy="5555733"/>
          </a:xfrm>
          <a:prstGeom prst="rect">
            <a:avLst/>
          </a:prstGeom>
          <a:noFill/>
          <a:ln>
            <a:noFill/>
          </a:ln>
        </p:spPr>
      </p:pic>
      <p:sp>
        <p:nvSpPr>
          <p:cNvPr id="118" name="Google Shape;118;g103d7c06de2_0_0"/>
          <p:cNvSpPr txBox="1">
            <a:spLocks noGrp="1"/>
          </p:cNvSpPr>
          <p:nvPr>
            <p:ph type="ctrTitle"/>
          </p:nvPr>
        </p:nvSpPr>
        <p:spPr>
          <a:xfrm>
            <a:off x="337934" y="1399291"/>
            <a:ext cx="11360800" cy="2736800"/>
          </a:xfrm>
          <a:prstGeom prst="rect">
            <a:avLst/>
          </a:prstGeom>
          <a:noFill/>
          <a:ln>
            <a:noFill/>
          </a:ln>
        </p:spPr>
        <p:txBody>
          <a:bodyPr spcFirstLastPara="1" vert="horz" wrap="square" lIns="121900" tIns="121900" rIns="121900" bIns="121900" rtlCol="0" anchor="b" anchorCtr="0">
            <a:normAutofit/>
          </a:bodyPr>
          <a:lstStyle/>
          <a:p>
            <a:pPr>
              <a:lnSpc>
                <a:spcPct val="100000"/>
              </a:lnSpc>
              <a:spcBef>
                <a:spcPts val="0"/>
              </a:spcBef>
              <a:buSzPts val="5200"/>
            </a:pPr>
            <a:r>
              <a:rPr lang="en" sz="7200" b="1" dirty="0">
                <a:solidFill>
                  <a:srgbClr val="71AD2F"/>
                </a:solidFill>
                <a:latin typeface="Roboto"/>
                <a:ea typeface="Roboto"/>
                <a:cs typeface="Roboto"/>
                <a:sym typeface="Roboto"/>
              </a:rPr>
              <a:t>Community of Practice</a:t>
            </a:r>
            <a:endParaRPr sz="7200" b="1" dirty="0">
              <a:solidFill>
                <a:srgbClr val="71AD2F"/>
              </a:solidFill>
              <a:latin typeface="Roboto"/>
              <a:ea typeface="Roboto"/>
              <a:cs typeface="Roboto"/>
              <a:sym typeface="Roboto"/>
            </a:endParaRPr>
          </a:p>
        </p:txBody>
      </p:sp>
      <p:sp>
        <p:nvSpPr>
          <p:cNvPr id="7" name="Google Shape;57;p1">
            <a:extLst>
              <a:ext uri="{FF2B5EF4-FFF2-40B4-BE49-F238E27FC236}">
                <a16:creationId xmlns:a16="http://schemas.microsoft.com/office/drawing/2014/main" id="{6C0C6550-9118-4F45-A609-38311C200826}"/>
              </a:ext>
            </a:extLst>
          </p:cNvPr>
          <p:cNvSpPr txBox="1">
            <a:spLocks/>
          </p:cNvSpPr>
          <p:nvPr/>
        </p:nvSpPr>
        <p:spPr>
          <a:xfrm>
            <a:off x="337934" y="3927993"/>
            <a:ext cx="11360800" cy="1056800"/>
          </a:xfrm>
          <a:prstGeom prst="rect">
            <a:avLst/>
          </a:prstGeom>
          <a:noFill/>
          <a:ln>
            <a:noFill/>
          </a:ln>
        </p:spPr>
        <p:txBody>
          <a:bodyPr spcFirstLastPara="1" wrap="square" lIns="121900" tIns="121900" rIns="121900" bIns="121900" anchor="t" anchorCtr="0">
            <a:normAutofit fontScale="85000" lnSpcReduction="1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r>
              <a:rPr lang="en-US" sz="3733" dirty="0">
                <a:solidFill>
                  <a:schemeClr val="tx1"/>
                </a:solidFill>
                <a:latin typeface="Roboto"/>
                <a:ea typeface="Roboto"/>
                <a:cs typeface="Roboto"/>
                <a:sym typeface="Roboto"/>
              </a:rPr>
              <a:t>Lesson 4:  Trusting the Seeds– Improving Learning at Home</a:t>
            </a:r>
          </a:p>
        </p:txBody>
      </p:sp>
      <p:pic>
        <p:nvPicPr>
          <p:cNvPr id="8" name="Google Shape;96;p1">
            <a:extLst>
              <a:ext uri="{FF2B5EF4-FFF2-40B4-BE49-F238E27FC236}">
                <a16:creationId xmlns:a16="http://schemas.microsoft.com/office/drawing/2014/main" id="{33EA04EF-3841-7C48-B63E-768C51A1E487}"/>
              </a:ext>
            </a:extLst>
          </p:cNvPr>
          <p:cNvPicPr preferRelativeResize="0"/>
          <p:nvPr/>
        </p:nvPicPr>
        <p:blipFill rotWithShape="1">
          <a:blip r:embed="rId5">
            <a:alphaModFix/>
          </a:blip>
          <a:srcRect/>
          <a:stretch/>
        </p:blipFill>
        <p:spPr>
          <a:xfrm>
            <a:off x="8879660" y="4679577"/>
            <a:ext cx="3021111" cy="2178423"/>
          </a:xfrm>
          <a:prstGeom prst="rect">
            <a:avLst/>
          </a:prstGeom>
          <a:noFill/>
          <a:ln>
            <a:noFill/>
          </a:ln>
        </p:spPr>
      </p:pic>
    </p:spTree>
    <p:extLst>
      <p:ext uri="{BB962C8B-B14F-4D97-AF65-F5344CB8AC3E}">
        <p14:creationId xmlns:p14="http://schemas.microsoft.com/office/powerpoint/2010/main" val="204565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217867" y="560933"/>
            <a:ext cx="7077899"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 name="Google Shape;126;p4"/>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Family Learning Ideas</a:t>
            </a:r>
            <a:endParaRPr sz="4000" b="1" dirty="0">
              <a:solidFill>
                <a:schemeClr val="lt1"/>
              </a:solidFill>
              <a:latin typeface="Roboto"/>
              <a:ea typeface="Roboto"/>
              <a:cs typeface="Roboto"/>
              <a:sym typeface="Roboto"/>
            </a:endParaRPr>
          </a:p>
        </p:txBody>
      </p:sp>
      <p:sp>
        <p:nvSpPr>
          <p:cNvPr id="127" name="Google Shape;127;p4"/>
          <p:cNvSpPr txBox="1">
            <a:spLocks noGrp="1"/>
          </p:cNvSpPr>
          <p:nvPr>
            <p:ph type="body" idx="1"/>
          </p:nvPr>
        </p:nvSpPr>
        <p:spPr>
          <a:xfrm>
            <a:off x="415600" y="1841433"/>
            <a:ext cx="4720017" cy="3159755"/>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 sz="2267" dirty="0">
                <a:solidFill>
                  <a:schemeClr val="dk1"/>
                </a:solidFill>
                <a:latin typeface="Roboto" panose="02000000000000000000" pitchFamily="2" charset="0"/>
                <a:ea typeface="Roboto" panose="02000000000000000000" pitchFamily="2" charset="0"/>
              </a:rPr>
              <a:t>What can you do with your Datacasting/Hot spot?</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 sz="2267" dirty="0">
                <a:solidFill>
                  <a:schemeClr val="dk1"/>
                </a:solidFill>
                <a:latin typeface="Roboto" panose="02000000000000000000" pitchFamily="2" charset="0"/>
                <a:ea typeface="Roboto" panose="02000000000000000000" pitchFamily="2" charset="0"/>
              </a:rPr>
              <a:t>Technology Learning Moment:  Family Learning Software</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endParaRPr sz="2267" dirty="0">
              <a:solidFill>
                <a:schemeClr val="dk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B3330CD9-80BF-3B4A-8B14-8628B4CD7DFC}"/>
              </a:ext>
            </a:extLst>
          </p:cNvPr>
          <p:cNvSpPr/>
          <p:nvPr/>
        </p:nvSpPr>
        <p:spPr>
          <a:xfrm>
            <a:off x="5298659" y="2108636"/>
            <a:ext cx="6210168" cy="4284279"/>
          </a:xfrm>
          <a:prstGeom prst="rect">
            <a:avLst/>
          </a:prstGeom>
          <a:solidFill>
            <a:srgbClr val="F68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6FD2569E-A595-4A4F-819E-C548B8C64D5C}"/>
              </a:ext>
            </a:extLst>
          </p:cNvPr>
          <p:cNvPicPr>
            <a:picLocks noChangeAspect="1"/>
          </p:cNvPicPr>
          <p:nvPr/>
        </p:nvPicPr>
        <p:blipFill>
          <a:blip r:embed="rId3"/>
          <a:stretch>
            <a:fillRect/>
          </a:stretch>
        </p:blipFill>
        <p:spPr>
          <a:xfrm>
            <a:off x="5687410" y="2450960"/>
            <a:ext cx="5432666" cy="3625389"/>
          </a:xfrm>
          <a:prstGeom prst="rect">
            <a:avLst/>
          </a:prstGeom>
        </p:spPr>
      </p:pic>
    </p:spTree>
    <p:extLst>
      <p:ext uri="{BB962C8B-B14F-4D97-AF65-F5344CB8AC3E}">
        <p14:creationId xmlns:p14="http://schemas.microsoft.com/office/powerpoint/2010/main" val="29647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21900" y="617243"/>
            <a:ext cx="7077899"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 name="Google Shape;126;p4"/>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Family Learning Ideas</a:t>
            </a:r>
            <a:endParaRPr sz="4000" b="1" dirty="0">
              <a:solidFill>
                <a:schemeClr val="lt1"/>
              </a:solidFill>
              <a:latin typeface="Roboto"/>
              <a:ea typeface="Roboto"/>
              <a:cs typeface="Roboto"/>
              <a:sym typeface="Roboto"/>
            </a:endParaRPr>
          </a:p>
        </p:txBody>
      </p:sp>
      <p:sp>
        <p:nvSpPr>
          <p:cNvPr id="127" name="Google Shape;127;p4"/>
          <p:cNvSpPr txBox="1">
            <a:spLocks noGrp="1"/>
          </p:cNvSpPr>
          <p:nvPr>
            <p:ph type="body" idx="1"/>
          </p:nvPr>
        </p:nvSpPr>
        <p:spPr>
          <a:xfrm>
            <a:off x="415600" y="1841433"/>
            <a:ext cx="11360800" cy="4854969"/>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US" sz="2267" dirty="0">
                <a:solidFill>
                  <a:schemeClr val="dk1"/>
                </a:solidFill>
                <a:latin typeface="Roboto" panose="02000000000000000000" pitchFamily="2" charset="0"/>
                <a:ea typeface="Roboto" panose="02000000000000000000" pitchFamily="2" charset="0"/>
              </a:rPr>
              <a:t>Family Learning Literacy Software:</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US" sz="2267" dirty="0">
                <a:solidFill>
                  <a:schemeClr val="dk1"/>
                </a:solidFill>
                <a:latin typeface="Roboto" panose="02000000000000000000" pitchFamily="2" charset="0"/>
                <a:ea typeface="Roboto" panose="02000000000000000000" pitchFamily="2" charset="0"/>
              </a:rPr>
              <a:t>Modules: Elementary, Middle School, High School, Adult Literacy</a:t>
            </a:r>
          </a:p>
          <a:p>
            <a:pPr marL="0" indent="0">
              <a:lnSpc>
                <a:spcPct val="100000"/>
              </a:lnSpc>
              <a:buNone/>
            </a:pPr>
            <a:endParaRPr lang="en-US"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US" sz="2267" dirty="0">
                <a:solidFill>
                  <a:schemeClr val="dk1"/>
                </a:solidFill>
                <a:latin typeface="Roboto" panose="02000000000000000000" pitchFamily="2" charset="0"/>
                <a:ea typeface="Roboto" panose="02000000000000000000" pitchFamily="2" charset="0"/>
              </a:rPr>
              <a:t>Languages: English &amp; Spanish</a:t>
            </a:r>
          </a:p>
          <a:p>
            <a:pPr marL="0" indent="0">
              <a:lnSpc>
                <a:spcPct val="100000"/>
              </a:lnSpc>
              <a:buNone/>
            </a:pPr>
            <a:endParaRPr lang="en"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 sz="2267" dirty="0">
                <a:solidFill>
                  <a:schemeClr val="dk1"/>
                </a:solidFill>
                <a:latin typeface="Roboto" panose="02000000000000000000" pitchFamily="2" charset="0"/>
                <a:ea typeface="Roboto" panose="02000000000000000000" pitchFamily="2" charset="0"/>
              </a:rPr>
              <a:t>Literacy Categories:</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Phonics</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Reading </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Vocabulary</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Writing</a:t>
            </a:r>
            <a:br>
              <a:rPr lang="en" sz="2267" dirty="0">
                <a:solidFill>
                  <a:schemeClr val="dk1"/>
                </a:solidFill>
                <a:latin typeface="Roboto" panose="02000000000000000000" pitchFamily="2" charset="0"/>
                <a:ea typeface="Roboto" panose="02000000000000000000" pitchFamily="2" charset="0"/>
              </a:rPr>
            </a:b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 sz="2267" dirty="0">
                <a:solidFill>
                  <a:schemeClr val="dk1"/>
                </a:solidFill>
                <a:latin typeface="Roboto" panose="02000000000000000000" pitchFamily="2" charset="0"/>
                <a:ea typeface="Roboto" panose="02000000000000000000" pitchFamily="2" charset="0"/>
              </a:rPr>
              <a:t>Levels: 1 - 16</a:t>
            </a:r>
            <a:endParaRPr sz="2267" dirty="0">
              <a:solidFill>
                <a:schemeClr val="dk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B3330CD9-80BF-3B4A-8B14-8628B4CD7DFC}"/>
              </a:ext>
            </a:extLst>
          </p:cNvPr>
          <p:cNvSpPr/>
          <p:nvPr/>
        </p:nvSpPr>
        <p:spPr>
          <a:xfrm>
            <a:off x="5959366" y="3196459"/>
            <a:ext cx="4816365" cy="3499943"/>
          </a:xfrm>
          <a:prstGeom prst="rect">
            <a:avLst/>
          </a:prstGeom>
          <a:solidFill>
            <a:srgbClr val="F68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B3B74C73-4F41-42E5-B392-6CF21ECB2956}"/>
              </a:ext>
            </a:extLst>
          </p:cNvPr>
          <p:cNvPicPr>
            <a:picLocks noChangeAspect="1"/>
          </p:cNvPicPr>
          <p:nvPr/>
        </p:nvPicPr>
        <p:blipFill>
          <a:blip r:embed="rId3"/>
          <a:stretch>
            <a:fillRect/>
          </a:stretch>
        </p:blipFill>
        <p:spPr>
          <a:xfrm>
            <a:off x="6132785" y="3322582"/>
            <a:ext cx="4437234" cy="3296929"/>
          </a:xfrm>
          <a:prstGeom prst="rect">
            <a:avLst/>
          </a:prstGeom>
        </p:spPr>
      </p:pic>
    </p:spTree>
    <p:extLst>
      <p:ext uri="{BB962C8B-B14F-4D97-AF65-F5344CB8AC3E}">
        <p14:creationId xmlns:p14="http://schemas.microsoft.com/office/powerpoint/2010/main" val="36718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5"/>
          <p:cNvSpPr/>
          <p:nvPr/>
        </p:nvSpPr>
        <p:spPr>
          <a:xfrm>
            <a:off x="226632" y="550366"/>
            <a:ext cx="9990519" cy="940000"/>
          </a:xfrm>
          <a:prstGeom prst="round2DiagRect">
            <a:avLst>
              <a:gd name="adj1" fmla="val 50000"/>
              <a:gd name="adj2" fmla="val 0"/>
            </a:avLst>
          </a:prstGeom>
          <a:solidFill>
            <a:srgbClr val="F6872A"/>
          </a:solidFill>
          <a:ln>
            <a:noFill/>
          </a:ln>
        </p:spPr>
        <p:txBody>
          <a:bodyPr spcFirstLastPara="1" wrap="square" lIns="121900" tIns="121900" rIns="121900" bIns="121900" anchor="ctr" anchorCtr="0">
            <a:noAutofit/>
          </a:bodyPr>
          <a:lstStyle/>
          <a:p>
            <a:pPr>
              <a:buClr>
                <a:srgbClr val="000000"/>
              </a:buClr>
              <a:buSzPts val="1400"/>
            </a:pPr>
            <a:endParaRPr lang="en-US" sz="1867" dirty="0">
              <a:solidFill>
                <a:srgbClr val="000000"/>
              </a:solidFill>
              <a:latin typeface="Arial"/>
              <a:ea typeface="Arial"/>
              <a:cs typeface="Arial"/>
              <a:sym typeface="Arial"/>
            </a:endParaRPr>
          </a:p>
        </p:txBody>
      </p:sp>
      <p:sp>
        <p:nvSpPr>
          <p:cNvPr id="135" name="Google Shape;135;p5"/>
          <p:cNvSpPr txBox="1">
            <a:spLocks noGrp="1"/>
          </p:cNvSpPr>
          <p:nvPr>
            <p:ph type="body" idx="1"/>
          </p:nvPr>
        </p:nvSpPr>
        <p:spPr>
          <a:xfrm>
            <a:off x="449813" y="2161380"/>
            <a:ext cx="5646187" cy="4480720"/>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US" sz="2400" dirty="0">
                <a:solidFill>
                  <a:schemeClr val="dk1"/>
                </a:solidFill>
                <a:latin typeface="Roboto" panose="02000000000000000000" pitchFamily="2" charset="0"/>
                <a:ea typeface="Roboto" panose="02000000000000000000" pitchFamily="2" charset="0"/>
              </a:rPr>
              <a:t>Before you use the software:</a:t>
            </a:r>
          </a:p>
          <a:p>
            <a:pPr marL="0" indent="0">
              <a:lnSpc>
                <a:spcPct val="100000"/>
              </a:lnSpc>
              <a:buClr>
                <a:schemeClr val="dk1"/>
              </a:buClr>
              <a:buSzPts val="1100"/>
              <a:buNone/>
            </a:pPr>
            <a:endParaRPr sz="24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00" dirty="0">
                <a:solidFill>
                  <a:schemeClr val="dk1"/>
                </a:solidFill>
                <a:latin typeface="Roboto" panose="02000000000000000000" pitchFamily="2" charset="0"/>
                <a:ea typeface="Roboto" panose="02000000000000000000" pitchFamily="2" charset="0"/>
              </a:rPr>
              <a:t>What will improving their reading and writing skills do for your children?</a:t>
            </a:r>
          </a:p>
          <a:p>
            <a:pPr indent="-397923">
              <a:lnSpc>
                <a:spcPct val="100000"/>
              </a:lnSpc>
              <a:buClr>
                <a:schemeClr val="dk1"/>
              </a:buClr>
              <a:buSzPts val="1100"/>
              <a:buChar char="❖"/>
            </a:pPr>
            <a:endParaRPr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Font typeface="Arial" panose="020B0604020202020204" pitchFamily="34" charset="0"/>
              <a:buChar char="❖"/>
            </a:pPr>
            <a:r>
              <a:rPr lang="en" sz="2200" dirty="0">
                <a:solidFill>
                  <a:schemeClr val="dk1"/>
                </a:solidFill>
                <a:latin typeface="Roboto" panose="02000000000000000000" pitchFamily="2" charset="0"/>
                <a:ea typeface="Roboto" panose="02000000000000000000" pitchFamily="2" charset="0"/>
              </a:rPr>
              <a:t>When will the Family play with this software? </a:t>
            </a:r>
          </a:p>
          <a:p>
            <a:pPr marL="211662" indent="0">
              <a:lnSpc>
                <a:spcPct val="100000"/>
              </a:lnSpc>
              <a:buClr>
                <a:schemeClr val="dk1"/>
              </a:buClr>
              <a:buSzPts val="1100"/>
              <a:buNone/>
            </a:pPr>
            <a:endParaRPr lang="en"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00" dirty="0">
                <a:solidFill>
                  <a:schemeClr val="dk1"/>
                </a:solidFill>
                <a:latin typeface="Roboto" panose="02000000000000000000" pitchFamily="2" charset="0"/>
                <a:ea typeface="Roboto" panose="02000000000000000000" pitchFamily="2" charset="0"/>
              </a:rPr>
              <a:t>Who will learn together?</a:t>
            </a:r>
          </a:p>
          <a:p>
            <a:pPr indent="-397923">
              <a:lnSpc>
                <a:spcPct val="100000"/>
              </a:lnSpc>
              <a:buClr>
                <a:schemeClr val="dk1"/>
              </a:buClr>
              <a:buSzPts val="1100"/>
              <a:buChar char="❖"/>
            </a:pPr>
            <a:endParaRPr lang="en"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00" dirty="0">
                <a:solidFill>
                  <a:schemeClr val="dk1"/>
                </a:solidFill>
                <a:latin typeface="Roboto" panose="02000000000000000000" pitchFamily="2" charset="0"/>
                <a:ea typeface="Roboto" panose="02000000000000000000" pitchFamily="2" charset="0"/>
              </a:rPr>
              <a:t>Is there anything you want to learn about reading or writing?</a:t>
            </a:r>
            <a:endParaRPr sz="2200"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endParaRPr sz="2200" dirty="0">
              <a:solidFill>
                <a:schemeClr val="dk1"/>
              </a:solidFill>
            </a:endParaRPr>
          </a:p>
          <a:p>
            <a:pPr indent="0">
              <a:lnSpc>
                <a:spcPct val="150000"/>
              </a:lnSpc>
              <a:buClr>
                <a:schemeClr val="dk1"/>
              </a:buClr>
              <a:buSzPts val="1100"/>
              <a:buNone/>
            </a:pPr>
            <a:r>
              <a:rPr lang="en" sz="2200" dirty="0">
                <a:solidFill>
                  <a:schemeClr val="dk1"/>
                </a:solidFill>
                <a:latin typeface="Montserrat"/>
                <a:ea typeface="Montserrat"/>
                <a:cs typeface="Montserrat"/>
                <a:sym typeface="Montserrat"/>
              </a:rPr>
              <a:t> </a:t>
            </a:r>
            <a:endParaRPr sz="2200" dirty="0">
              <a:solidFill>
                <a:schemeClr val="dk1"/>
              </a:solidFill>
            </a:endParaRPr>
          </a:p>
          <a:p>
            <a:pPr marL="0" indent="0">
              <a:lnSpc>
                <a:spcPct val="105000"/>
              </a:lnSpc>
              <a:spcBef>
                <a:spcPts val="1600"/>
              </a:spcBef>
              <a:buClr>
                <a:schemeClr val="dk1"/>
              </a:buClr>
              <a:buSzPts val="1100"/>
              <a:buNone/>
            </a:pPr>
            <a:endParaRPr sz="2200" dirty="0">
              <a:latin typeface="Roboto"/>
              <a:ea typeface="Roboto"/>
              <a:cs typeface="Roboto"/>
              <a:sym typeface="Roboto"/>
            </a:endParaRPr>
          </a:p>
        </p:txBody>
      </p:sp>
      <p:sp>
        <p:nvSpPr>
          <p:cNvPr id="5" name="Google Shape;126;p4">
            <a:extLst>
              <a:ext uri="{FF2B5EF4-FFF2-40B4-BE49-F238E27FC236}">
                <a16:creationId xmlns:a16="http://schemas.microsoft.com/office/drawing/2014/main" id="{D2F170C0-342F-CC4E-B877-DF499E58E156}"/>
              </a:ext>
            </a:extLst>
          </p:cNvPr>
          <p:cNvSpPr txBox="1">
            <a:spLocks noGrp="1"/>
          </p:cNvSpPr>
          <p:nvPr>
            <p:ph type="title"/>
          </p:nvPr>
        </p:nvSpPr>
        <p:spPr>
          <a:xfrm>
            <a:off x="226632" y="726766"/>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Playing to Discover Learning Moments</a:t>
            </a:r>
            <a:endParaRPr sz="4000" b="1" dirty="0">
              <a:solidFill>
                <a:schemeClr val="lt1"/>
              </a:solidFill>
              <a:latin typeface="Roboto"/>
              <a:ea typeface="Roboto"/>
              <a:cs typeface="Roboto"/>
              <a:sym typeface="Roboto"/>
            </a:endParaRPr>
          </a:p>
        </p:txBody>
      </p:sp>
      <p:pic>
        <p:nvPicPr>
          <p:cNvPr id="6" name="Google Shape;111;g103d7c06de2_0_72">
            <a:extLst>
              <a:ext uri="{FF2B5EF4-FFF2-40B4-BE49-F238E27FC236}">
                <a16:creationId xmlns:a16="http://schemas.microsoft.com/office/drawing/2014/main" id="{FEB36228-E550-DF43-A591-C9EF1389D012}"/>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7" name="TextBox 6">
            <a:extLst>
              <a:ext uri="{FF2B5EF4-FFF2-40B4-BE49-F238E27FC236}">
                <a16:creationId xmlns:a16="http://schemas.microsoft.com/office/drawing/2014/main" id="{E7A1AC55-83AB-4BC1-B883-78A7394E082F}"/>
              </a:ext>
            </a:extLst>
          </p:cNvPr>
          <p:cNvSpPr txBox="1"/>
          <p:nvPr/>
        </p:nvSpPr>
        <p:spPr>
          <a:xfrm>
            <a:off x="449813" y="1606332"/>
            <a:ext cx="10050021" cy="584775"/>
          </a:xfrm>
          <a:prstGeom prst="rect">
            <a:avLst/>
          </a:prstGeom>
          <a:noFill/>
        </p:spPr>
        <p:txBody>
          <a:bodyPr wrap="square">
            <a:spAutoFit/>
          </a:bodyPr>
          <a:lstStyle/>
          <a:p>
            <a:r>
              <a:rPr lang="en" sz="3200" dirty="0">
                <a:solidFill>
                  <a:schemeClr val="dk1"/>
                </a:solidFill>
                <a:latin typeface="Roboto" panose="02000000000000000000" pitchFamily="2" charset="0"/>
                <a:ea typeface="Roboto" panose="02000000000000000000" pitchFamily="2" charset="0"/>
              </a:rPr>
              <a:t>Learning Moments: Discovering Something New:</a:t>
            </a:r>
            <a:endParaRPr lang="en-US" sz="3200" dirty="0"/>
          </a:p>
        </p:txBody>
      </p:sp>
    </p:spTree>
    <p:extLst>
      <p:ext uri="{BB962C8B-B14F-4D97-AF65-F5344CB8AC3E}">
        <p14:creationId xmlns:p14="http://schemas.microsoft.com/office/powerpoint/2010/main" val="259233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5"/>
          <p:cNvSpPr/>
          <p:nvPr/>
        </p:nvSpPr>
        <p:spPr>
          <a:xfrm>
            <a:off x="99632" y="550366"/>
            <a:ext cx="9990519" cy="940000"/>
          </a:xfrm>
          <a:prstGeom prst="round2DiagRect">
            <a:avLst>
              <a:gd name="adj1" fmla="val 50000"/>
              <a:gd name="adj2" fmla="val 0"/>
            </a:avLst>
          </a:prstGeom>
          <a:solidFill>
            <a:srgbClr val="F6872A"/>
          </a:solidFill>
          <a:ln>
            <a:noFill/>
          </a:ln>
        </p:spPr>
        <p:txBody>
          <a:bodyPr spcFirstLastPara="1" wrap="square" lIns="121900" tIns="121900" rIns="121900" bIns="121900" anchor="ctr" anchorCtr="0">
            <a:noAutofit/>
          </a:bodyPr>
          <a:lstStyle/>
          <a:p>
            <a:pPr>
              <a:buClr>
                <a:srgbClr val="000000"/>
              </a:buClr>
              <a:buSzPts val="1400"/>
            </a:pPr>
            <a:endParaRPr lang="en-US" sz="1867" dirty="0">
              <a:solidFill>
                <a:srgbClr val="000000"/>
              </a:solidFill>
              <a:latin typeface="Arial"/>
              <a:ea typeface="Arial"/>
              <a:cs typeface="Arial"/>
              <a:sym typeface="Arial"/>
            </a:endParaRPr>
          </a:p>
        </p:txBody>
      </p:sp>
      <p:sp>
        <p:nvSpPr>
          <p:cNvPr id="135" name="Google Shape;135;p5"/>
          <p:cNvSpPr txBox="1">
            <a:spLocks noGrp="1"/>
          </p:cNvSpPr>
          <p:nvPr>
            <p:ph type="body" idx="1"/>
          </p:nvPr>
        </p:nvSpPr>
        <p:spPr>
          <a:xfrm>
            <a:off x="449813" y="2411969"/>
            <a:ext cx="5646187" cy="3551338"/>
          </a:xfrm>
          <a:prstGeom prst="rect">
            <a:avLst/>
          </a:prstGeom>
          <a:noFill/>
          <a:ln>
            <a:noFill/>
          </a:ln>
        </p:spPr>
        <p:txBody>
          <a:bodyPr spcFirstLastPara="1" vert="horz" wrap="square" lIns="121900" tIns="121900" rIns="121900" bIns="121900" rtlCol="0" anchor="t" anchorCtr="0">
            <a:noAutofit/>
          </a:bodyPr>
          <a:lstStyle/>
          <a:p>
            <a:pPr indent="0">
              <a:lnSpc>
                <a:spcPct val="150000"/>
              </a:lnSpc>
              <a:buClr>
                <a:schemeClr val="dk1"/>
              </a:buClr>
              <a:buSzPts val="1100"/>
              <a:buNone/>
            </a:pPr>
            <a:r>
              <a:rPr lang="en" sz="2200" dirty="0">
                <a:solidFill>
                  <a:schemeClr val="dk1"/>
                </a:solidFill>
                <a:latin typeface="Montserrat"/>
                <a:ea typeface="Montserrat"/>
                <a:cs typeface="Montserrat"/>
                <a:sym typeface="Montserrat"/>
              </a:rPr>
              <a:t> </a:t>
            </a:r>
            <a:endParaRPr sz="2200" dirty="0">
              <a:solidFill>
                <a:schemeClr val="dk1"/>
              </a:solidFill>
            </a:endParaRPr>
          </a:p>
          <a:p>
            <a:pPr marL="0" indent="0">
              <a:lnSpc>
                <a:spcPct val="105000"/>
              </a:lnSpc>
              <a:spcBef>
                <a:spcPts val="1600"/>
              </a:spcBef>
              <a:buClr>
                <a:schemeClr val="dk1"/>
              </a:buClr>
              <a:buSzPts val="1100"/>
              <a:buNone/>
            </a:pPr>
            <a:endParaRPr sz="2200" dirty="0">
              <a:latin typeface="Roboto"/>
              <a:ea typeface="Roboto"/>
              <a:cs typeface="Roboto"/>
              <a:sym typeface="Roboto"/>
            </a:endParaRPr>
          </a:p>
        </p:txBody>
      </p:sp>
      <p:sp>
        <p:nvSpPr>
          <p:cNvPr id="5" name="Google Shape;126;p4">
            <a:extLst>
              <a:ext uri="{FF2B5EF4-FFF2-40B4-BE49-F238E27FC236}">
                <a16:creationId xmlns:a16="http://schemas.microsoft.com/office/drawing/2014/main" id="{D2F170C0-342F-CC4E-B877-DF499E58E156}"/>
              </a:ext>
            </a:extLst>
          </p:cNvPr>
          <p:cNvSpPr txBox="1">
            <a:spLocks noGrp="1"/>
          </p:cNvSpPr>
          <p:nvPr>
            <p:ph type="title"/>
          </p:nvPr>
        </p:nvSpPr>
        <p:spPr>
          <a:xfrm>
            <a:off x="226632" y="726766"/>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Playing to Discover Learning Moments</a:t>
            </a:r>
            <a:endParaRPr sz="4000" b="1" dirty="0">
              <a:solidFill>
                <a:schemeClr val="lt1"/>
              </a:solidFill>
              <a:latin typeface="Roboto"/>
              <a:ea typeface="Roboto"/>
              <a:cs typeface="Roboto"/>
              <a:sym typeface="Roboto"/>
            </a:endParaRPr>
          </a:p>
        </p:txBody>
      </p:sp>
      <p:pic>
        <p:nvPicPr>
          <p:cNvPr id="6" name="Google Shape;111;g103d7c06de2_0_72">
            <a:extLst>
              <a:ext uri="{FF2B5EF4-FFF2-40B4-BE49-F238E27FC236}">
                <a16:creationId xmlns:a16="http://schemas.microsoft.com/office/drawing/2014/main" id="{FEB36228-E550-DF43-A591-C9EF1389D012}"/>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9" name="TextBox 8">
            <a:extLst>
              <a:ext uri="{FF2B5EF4-FFF2-40B4-BE49-F238E27FC236}">
                <a16:creationId xmlns:a16="http://schemas.microsoft.com/office/drawing/2014/main" id="{F3F984F8-DBC5-44A8-8EC5-C256597228F2}"/>
              </a:ext>
            </a:extLst>
          </p:cNvPr>
          <p:cNvSpPr txBox="1"/>
          <p:nvPr/>
        </p:nvSpPr>
        <p:spPr>
          <a:xfrm>
            <a:off x="901700" y="1666766"/>
            <a:ext cx="6743700" cy="4862870"/>
          </a:xfrm>
          <a:prstGeom prst="rect">
            <a:avLst/>
          </a:prstGeom>
          <a:noFill/>
        </p:spPr>
        <p:txBody>
          <a:bodyPr wrap="square">
            <a:spAutoFit/>
          </a:bodyPr>
          <a:lstStyle/>
          <a:p>
            <a:pPr>
              <a:lnSpc>
                <a:spcPct val="100000"/>
              </a:lnSpc>
              <a:buClr>
                <a:schemeClr val="dk1"/>
              </a:buClr>
              <a:buSzPts val="1100"/>
            </a:pPr>
            <a:r>
              <a:rPr lang="en-US" sz="2400" dirty="0">
                <a:solidFill>
                  <a:schemeClr val="dk1"/>
                </a:solidFill>
                <a:latin typeface="Roboto" panose="02000000000000000000" pitchFamily="2" charset="0"/>
                <a:ea typeface="Roboto" panose="02000000000000000000" pitchFamily="2" charset="0"/>
              </a:rPr>
              <a:t>After you use the software: </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did your children learn?</a:t>
            </a:r>
          </a:p>
          <a:p>
            <a:pPr indent="-397923">
              <a:lnSpc>
                <a:spcPct val="100000"/>
              </a:lnSpc>
              <a:buClr>
                <a:schemeClr val="dk1"/>
              </a:buClr>
              <a:buSzPts val="1100"/>
              <a:buChar char="❖"/>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Who did they share their learning with?</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was the most fun?</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was the most challenging?</a:t>
            </a:r>
          </a:p>
          <a:p>
            <a:pPr indent="-397923">
              <a:lnSpc>
                <a:spcPct val="100000"/>
              </a:lnSpc>
              <a:buClr>
                <a:schemeClr val="dk1"/>
              </a:buClr>
              <a:buSzPts val="1100"/>
              <a:buChar char="❖"/>
            </a:pPr>
            <a:endParaRPr lang="en-US" sz="2200" dirty="0">
              <a:solidFill>
                <a:schemeClr val="dk1"/>
              </a:solidFill>
              <a:latin typeface="Roboto" panose="02000000000000000000" pitchFamily="2" charset="0"/>
              <a:ea typeface="Roboto" panose="02000000000000000000" pitchFamily="2" charset="0"/>
            </a:endParaRPr>
          </a:p>
          <a:p>
            <a:pPr marL="457200" indent="-457200">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How did you fit it in your daily or weekly schedule?</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marL="457200" indent="-457200">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did you learn?</a:t>
            </a:r>
          </a:p>
        </p:txBody>
      </p:sp>
    </p:spTree>
    <p:extLst>
      <p:ext uri="{BB962C8B-B14F-4D97-AF65-F5344CB8AC3E}">
        <p14:creationId xmlns:p14="http://schemas.microsoft.com/office/powerpoint/2010/main" val="50444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0" y="204417"/>
            <a:ext cx="7077899"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 name="Google Shape;126;p4"/>
          <p:cNvSpPr txBox="1">
            <a:spLocks noGrp="1"/>
          </p:cNvSpPr>
          <p:nvPr>
            <p:ph type="title"/>
          </p:nvPr>
        </p:nvSpPr>
        <p:spPr>
          <a:xfrm>
            <a:off x="278966" y="400320"/>
            <a:ext cx="11360800" cy="763600"/>
          </a:xfrm>
          <a:prstGeom prst="rect">
            <a:avLst/>
          </a:prstGeom>
          <a:noFill/>
          <a:ln>
            <a:noFill/>
          </a:ln>
        </p:spPr>
        <p:txBody>
          <a:bodyPr spcFirstLastPara="1" vert="horz" wrap="square" lIns="121900" tIns="121900" rIns="121900" bIns="121900" rtlCol="0" anchor="t" anchorCtr="0">
            <a:noAutofit/>
          </a:bodyPr>
          <a:lstStyle/>
          <a:p>
            <a:r>
              <a:rPr lang="en" sz="3200" b="1" dirty="0">
                <a:solidFill>
                  <a:schemeClr val="lt1"/>
                </a:solidFill>
                <a:latin typeface="Roboto"/>
                <a:ea typeface="Roboto"/>
                <a:cs typeface="Roboto"/>
                <a:sym typeface="Roboto"/>
              </a:rPr>
              <a:t>Free Family Learning Software</a:t>
            </a:r>
            <a:endParaRPr sz="3200" b="1" dirty="0">
              <a:solidFill>
                <a:schemeClr val="lt1"/>
              </a:solidFill>
              <a:latin typeface="Roboto"/>
              <a:ea typeface="Roboto"/>
              <a:cs typeface="Roboto"/>
              <a:sym typeface="Roboto"/>
            </a:endParaRPr>
          </a:p>
        </p:txBody>
      </p:sp>
      <p:sp>
        <p:nvSpPr>
          <p:cNvPr id="127" name="Google Shape;127;p4"/>
          <p:cNvSpPr txBox="1">
            <a:spLocks noGrp="1"/>
          </p:cNvSpPr>
          <p:nvPr>
            <p:ph type="body" idx="1"/>
          </p:nvPr>
        </p:nvSpPr>
        <p:spPr>
          <a:xfrm>
            <a:off x="402900" y="1340320"/>
            <a:ext cx="11360800" cy="5365280"/>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US" sz="2267" dirty="0">
                <a:solidFill>
                  <a:schemeClr val="dk1"/>
                </a:solidFill>
                <a:ea typeface="Roboto" panose="02000000000000000000" pitchFamily="2" charset="0"/>
              </a:rPr>
              <a:t>Go to: </a:t>
            </a:r>
            <a:r>
              <a:rPr lang="en-US" sz="2267" dirty="0" err="1">
                <a:solidFill>
                  <a:schemeClr val="dk1"/>
                </a:solidFill>
                <a:ea typeface="Roboto" panose="02000000000000000000" pitchFamily="2" charset="0"/>
                <a:hlinkClick r:id="rId3"/>
              </a:rPr>
              <a:t>www.familylearning</a:t>
            </a:r>
            <a:r>
              <a:rPr lang="en-US" sz="2267" dirty="0" err="1">
                <a:solidFill>
                  <a:schemeClr val="dk1"/>
                </a:solidFill>
                <a:ea typeface="Roboto" panose="02000000000000000000" pitchFamily="2" charset="0"/>
              </a:rPr>
              <a:t>company.com</a:t>
            </a:r>
            <a:endParaRPr lang="en-US" sz="2267" dirty="0">
              <a:solidFill>
                <a:schemeClr val="dk1"/>
              </a:solidFill>
              <a:ea typeface="Roboto" panose="02000000000000000000" pitchFamily="2" charset="0"/>
            </a:endParaRPr>
          </a:p>
          <a:p>
            <a:pPr marL="0" indent="0">
              <a:lnSpc>
                <a:spcPct val="100000"/>
              </a:lnSpc>
              <a:buClr>
                <a:schemeClr val="dk1"/>
              </a:buClr>
              <a:buSzPts val="1100"/>
              <a:buNone/>
            </a:pPr>
            <a:endParaRPr lang="en-US" sz="2267" dirty="0">
              <a:solidFill>
                <a:schemeClr val="dk1"/>
              </a:solidFill>
              <a:ea typeface="Roboto" panose="02000000000000000000" pitchFamily="2" charset="0"/>
            </a:endParaRPr>
          </a:p>
          <a:p>
            <a:pPr marL="0" indent="0">
              <a:lnSpc>
                <a:spcPct val="100000"/>
              </a:lnSpc>
              <a:buClr>
                <a:schemeClr val="dk1"/>
              </a:buClr>
              <a:buSzPts val="1100"/>
              <a:buNone/>
            </a:pPr>
            <a:r>
              <a:rPr lang="en-US" sz="2267" dirty="0">
                <a:solidFill>
                  <a:schemeClr val="dk1"/>
                </a:solidFill>
                <a:ea typeface="Roboto" panose="02000000000000000000" pitchFamily="2" charset="0"/>
              </a:rPr>
              <a:t>Select:  Enter Code button</a:t>
            </a:r>
          </a:p>
          <a:p>
            <a:pPr marL="0" indent="0">
              <a:lnSpc>
                <a:spcPct val="100000"/>
              </a:lnSpc>
              <a:buClr>
                <a:schemeClr val="dk1"/>
              </a:buClr>
              <a:buSzPts val="1100"/>
              <a:buNone/>
            </a:pPr>
            <a:endParaRPr lang="en-US" sz="2267" dirty="0">
              <a:solidFill>
                <a:schemeClr val="dk1"/>
              </a:solidFill>
              <a:ea typeface="Roboto" panose="02000000000000000000" pitchFamily="2" charset="0"/>
            </a:endParaRPr>
          </a:p>
          <a:p>
            <a:pPr marL="0" indent="0">
              <a:lnSpc>
                <a:spcPct val="100000"/>
              </a:lnSpc>
              <a:buClr>
                <a:schemeClr val="dk1"/>
              </a:buClr>
              <a:buSzPts val="1100"/>
              <a:buNone/>
            </a:pPr>
            <a:r>
              <a:rPr lang="en-US" sz="2267" dirty="0">
                <a:solidFill>
                  <a:schemeClr val="dk1"/>
                </a:solidFill>
                <a:ea typeface="Roboto" panose="02000000000000000000" pitchFamily="2" charset="0"/>
              </a:rPr>
              <a:t>CODE: </a:t>
            </a:r>
            <a:r>
              <a:rPr lang="en-US" sz="2267" dirty="0" err="1">
                <a:solidFill>
                  <a:schemeClr val="dk1"/>
                </a:solidFill>
                <a:ea typeface="Roboto" panose="02000000000000000000" pitchFamily="2" charset="0"/>
              </a:rPr>
              <a:t>nmdatacast</a:t>
            </a:r>
            <a:endParaRPr lang="en-US" sz="2267" dirty="0">
              <a:solidFill>
                <a:schemeClr val="dk1"/>
              </a:solidFill>
              <a:ea typeface="Roboto" panose="02000000000000000000" pitchFamily="2" charset="0"/>
            </a:endParaRPr>
          </a:p>
          <a:p>
            <a:pPr marL="0" indent="0">
              <a:lnSpc>
                <a:spcPct val="100000"/>
              </a:lnSpc>
              <a:buClr>
                <a:schemeClr val="dk1"/>
              </a:buClr>
              <a:buSzPts val="1100"/>
              <a:buNone/>
            </a:pPr>
            <a:endParaRPr lang="en-US" sz="2267" dirty="0">
              <a:solidFill>
                <a:schemeClr val="dk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3DE3BD1F-D31A-984B-9253-5E1E494BD76B}"/>
              </a:ext>
            </a:extLst>
          </p:cNvPr>
          <p:cNvPicPr>
            <a:picLocks noChangeAspect="1"/>
          </p:cNvPicPr>
          <p:nvPr/>
        </p:nvPicPr>
        <p:blipFill>
          <a:blip r:embed="rId4"/>
          <a:stretch>
            <a:fillRect/>
          </a:stretch>
        </p:blipFill>
        <p:spPr>
          <a:xfrm>
            <a:off x="5325299" y="1772597"/>
            <a:ext cx="6070600" cy="4737100"/>
          </a:xfrm>
          <a:prstGeom prst="rect">
            <a:avLst/>
          </a:prstGeom>
        </p:spPr>
      </p:pic>
    </p:spTree>
    <p:extLst>
      <p:ext uri="{BB962C8B-B14F-4D97-AF65-F5344CB8AC3E}">
        <p14:creationId xmlns:p14="http://schemas.microsoft.com/office/powerpoint/2010/main" val="150835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g106771bbd7c_0_0"/>
          <p:cNvSpPr/>
          <p:nvPr/>
        </p:nvSpPr>
        <p:spPr>
          <a:xfrm>
            <a:off x="-172" y="617055"/>
            <a:ext cx="8329600"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p:txBody>
      </p:sp>
      <p:sp>
        <p:nvSpPr>
          <p:cNvPr id="142" name="Google Shape;142;g106771bbd7c_0_0"/>
          <p:cNvSpPr txBox="1">
            <a:spLocks noGrp="1"/>
          </p:cNvSpPr>
          <p:nvPr>
            <p:ph type="body" idx="1"/>
          </p:nvPr>
        </p:nvSpPr>
        <p:spPr>
          <a:xfrm>
            <a:off x="415600" y="1720567"/>
            <a:ext cx="11618000" cy="4555200"/>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 sz="2267" b="1" dirty="0">
                <a:solidFill>
                  <a:schemeClr val="dk1"/>
                </a:solidFill>
                <a:latin typeface="Roboto" panose="02000000000000000000" pitchFamily="2" charset="0"/>
                <a:ea typeface="Roboto" panose="02000000000000000000" pitchFamily="2" charset="0"/>
              </a:rPr>
              <a:t>Activity: </a:t>
            </a:r>
            <a:r>
              <a:rPr lang="en" sz="2267" dirty="0">
                <a:solidFill>
                  <a:schemeClr val="dk1"/>
                </a:solidFill>
                <a:latin typeface="Roboto" panose="02000000000000000000" pitchFamily="2" charset="0"/>
                <a:ea typeface="Roboto" panose="02000000000000000000" pitchFamily="2" charset="0"/>
              </a:rPr>
              <a:t>Plan 30 minutes tomorrow to explore the Family Learning Software</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Team up with a family member  and take turns exploring and learning together</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Font typeface="Arial" panose="020B0604020202020204" pitchFamily="34" charset="0"/>
              <a:buChar char="❖"/>
            </a:pPr>
            <a:r>
              <a:rPr lang="en-US" sz="2000" dirty="0">
                <a:solidFill>
                  <a:schemeClr val="dk1"/>
                </a:solidFill>
                <a:latin typeface="Roboto" panose="02000000000000000000" pitchFamily="2" charset="0"/>
                <a:ea typeface="Roboto" panose="02000000000000000000" pitchFamily="2" charset="0"/>
              </a:rPr>
              <a:t>Set a goal: pick a level and subject and see how many green stars you can get!</a:t>
            </a:r>
          </a:p>
          <a:p>
            <a:pPr marL="211662" indent="0">
              <a:lnSpc>
                <a:spcPct val="100000"/>
              </a:lnSpc>
              <a:buClr>
                <a:schemeClr val="dk1"/>
              </a:buClr>
              <a:buSzPts val="1100"/>
              <a:buNone/>
            </a:pPr>
            <a:endParaRPr lang="en-US"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Make a video of your experience in Flip Grid</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Place it in the Community of  Practice</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Make a note in your journal about your experience</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Make another date to play with the software with a family member</a:t>
            </a:r>
            <a:endParaRPr sz="2000" dirty="0">
              <a:solidFill>
                <a:schemeClr val="dk1"/>
              </a:solidFill>
              <a:latin typeface="Roboto" panose="02000000000000000000" pitchFamily="2" charset="0"/>
              <a:ea typeface="Roboto" panose="02000000000000000000" pitchFamily="2" charset="0"/>
            </a:endParaRPr>
          </a:p>
          <a:p>
            <a:pPr indent="0">
              <a:lnSpc>
                <a:spcPct val="100000"/>
              </a:lnSpc>
              <a:buNone/>
            </a:pPr>
            <a:endParaRPr sz="1467" dirty="0">
              <a:solidFill>
                <a:schemeClr val="dk1"/>
              </a:solidFill>
            </a:endParaRPr>
          </a:p>
        </p:txBody>
      </p:sp>
      <p:sp>
        <p:nvSpPr>
          <p:cNvPr id="5" name="Google Shape;126;p4">
            <a:extLst>
              <a:ext uri="{FF2B5EF4-FFF2-40B4-BE49-F238E27FC236}">
                <a16:creationId xmlns:a16="http://schemas.microsoft.com/office/drawing/2014/main" id="{F3133619-41E9-DF4D-821E-20821A8A641E}"/>
              </a:ext>
            </a:extLst>
          </p:cNvPr>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Family Learning Activity</a:t>
            </a:r>
            <a:endParaRPr sz="4000" b="1" dirty="0">
              <a:solidFill>
                <a:schemeClr val="lt1"/>
              </a:solidFill>
              <a:latin typeface="Roboto"/>
              <a:ea typeface="Roboto"/>
              <a:cs typeface="Roboto"/>
              <a:sym typeface="Roboto"/>
            </a:endParaRPr>
          </a:p>
        </p:txBody>
      </p:sp>
      <p:pic>
        <p:nvPicPr>
          <p:cNvPr id="6" name="Google Shape;111;g103d7c06de2_0_72">
            <a:extLst>
              <a:ext uri="{FF2B5EF4-FFF2-40B4-BE49-F238E27FC236}">
                <a16:creationId xmlns:a16="http://schemas.microsoft.com/office/drawing/2014/main" id="{F1AE83FF-0559-8549-8F64-0760B87DD747}"/>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Tree>
    <p:extLst>
      <p:ext uri="{BB962C8B-B14F-4D97-AF65-F5344CB8AC3E}">
        <p14:creationId xmlns:p14="http://schemas.microsoft.com/office/powerpoint/2010/main" val="171455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p:nvPr/>
        </p:nvSpPr>
        <p:spPr>
          <a:xfrm>
            <a:off x="225886" y="453543"/>
            <a:ext cx="4980875"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0" name="Google Shape;270;p14"/>
          <p:cNvSpPr txBox="1">
            <a:spLocks noGrp="1"/>
          </p:cNvSpPr>
          <p:nvPr>
            <p:ph type="title"/>
          </p:nvPr>
        </p:nvSpPr>
        <p:spPr>
          <a:xfrm>
            <a:off x="415600" y="629943"/>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lt1"/>
              </a:buClr>
              <a:buSzPts val="2800"/>
              <a:buFont typeface="Roboto"/>
              <a:buNone/>
            </a:pPr>
            <a:r>
              <a:rPr lang="en" sz="4000" b="1" dirty="0">
                <a:solidFill>
                  <a:schemeClr val="lt1"/>
                </a:solidFill>
                <a:latin typeface="Roboto"/>
                <a:ea typeface="Roboto"/>
                <a:cs typeface="Roboto"/>
                <a:sym typeface="Roboto"/>
              </a:rPr>
              <a:t>What’s Next?</a:t>
            </a:r>
            <a:endParaRPr sz="4000" b="1" dirty="0">
              <a:solidFill>
                <a:schemeClr val="lt1"/>
              </a:solidFill>
              <a:latin typeface="Roboto"/>
              <a:ea typeface="Roboto"/>
              <a:cs typeface="Roboto"/>
              <a:sym typeface="Roboto"/>
            </a:endParaRPr>
          </a:p>
        </p:txBody>
      </p:sp>
      <p:sp>
        <p:nvSpPr>
          <p:cNvPr id="271" name="Google Shape;271;p14"/>
          <p:cNvSpPr txBox="1">
            <a:spLocks noGrp="1"/>
          </p:cNvSpPr>
          <p:nvPr>
            <p:ph type="body" idx="1"/>
          </p:nvPr>
        </p:nvSpPr>
        <p:spPr>
          <a:xfrm>
            <a:off x="415600" y="1839505"/>
            <a:ext cx="11360800" cy="45552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dk1"/>
              </a:buClr>
              <a:buSzPts val="1800"/>
              <a:buNone/>
            </a:pPr>
            <a:r>
              <a:rPr lang="en" sz="2600" b="1" dirty="0">
                <a:solidFill>
                  <a:schemeClr val="dk1"/>
                </a:solidFill>
                <a:latin typeface="Calibri" panose="020F0502020204030204" pitchFamily="34" charset="0"/>
                <a:ea typeface="Roboto"/>
                <a:cs typeface="Calibri" panose="020F0502020204030204" pitchFamily="34" charset="0"/>
                <a:sym typeface="Roboto"/>
              </a:rPr>
              <a:t>Connect with others in the Community of Practice</a:t>
            </a:r>
          </a:p>
          <a:p>
            <a:pPr marL="342900" indent="-342900">
              <a:lnSpc>
                <a:spcPct val="100000"/>
              </a:lnSpc>
              <a:buFont typeface="Wingdings" pitchFamily="2" charset="2"/>
              <a:buChar char="v"/>
            </a:pPr>
            <a:r>
              <a:rPr lang="en" sz="2200" dirty="0">
                <a:latin typeface="Calibri" panose="020F0502020204030204" pitchFamily="34" charset="0"/>
                <a:ea typeface="Roboto"/>
                <a:cs typeface="Calibri" panose="020F0502020204030204" pitchFamily="34" charset="0"/>
                <a:sym typeface="Roboto"/>
              </a:rPr>
              <a:t>D</a:t>
            </a:r>
            <a:r>
              <a:rPr lang="en" sz="2200" dirty="0">
                <a:solidFill>
                  <a:schemeClr val="dk1"/>
                </a:solidFill>
                <a:latin typeface="Calibri" panose="020F0502020204030204" pitchFamily="34" charset="0"/>
                <a:ea typeface="Roboto"/>
                <a:cs typeface="Calibri" panose="020F0502020204030204" pitchFamily="34" charset="0"/>
                <a:sym typeface="Roboto"/>
              </a:rPr>
              <a:t>iscuss your observations</a:t>
            </a:r>
            <a:endParaRPr lang="en" sz="2200" dirty="0">
              <a:latin typeface="Calibri" panose="020F0502020204030204" pitchFamily="34" charset="0"/>
              <a:ea typeface="Roboto"/>
              <a:cs typeface="Calibri" panose="020F0502020204030204" pitchFamily="34" charset="0"/>
              <a:sym typeface="Roboto"/>
            </a:endParaRPr>
          </a:p>
          <a:p>
            <a:pPr marL="342900" indent="-342900">
              <a:lnSpc>
                <a:spcPct val="100000"/>
              </a:lnSpc>
              <a:buFont typeface="Wingdings" pitchFamily="2" charset="2"/>
              <a:buChar char="v"/>
            </a:pPr>
            <a:r>
              <a:rPr lang="en-US" sz="2200" dirty="0">
                <a:solidFill>
                  <a:srgbClr val="000000"/>
                </a:solidFill>
                <a:latin typeface="Calibri" panose="020F0502020204030204" pitchFamily="34" charset="0"/>
                <a:ea typeface="Roboto"/>
                <a:cs typeface="Calibri" panose="020F0502020204030204" pitchFamily="34" charset="0"/>
                <a:sym typeface="Roboto"/>
              </a:rPr>
              <a:t>Share a video of how you are using this skill in your life</a:t>
            </a:r>
          </a:p>
          <a:p>
            <a:pPr marL="342900" indent="-342900">
              <a:lnSpc>
                <a:spcPct val="100000"/>
              </a:lnSpc>
              <a:buFont typeface="Wingdings" pitchFamily="2" charset="2"/>
              <a:buChar char="v"/>
            </a:pPr>
            <a:r>
              <a:rPr lang="en-US" sz="2200" dirty="0">
                <a:solidFill>
                  <a:srgbClr val="000000"/>
                </a:solidFill>
                <a:latin typeface="Calibri" panose="020F0502020204030204" pitchFamily="34" charset="0"/>
                <a:ea typeface="Roboto"/>
                <a:cs typeface="Calibri" panose="020F0502020204030204" pitchFamily="34" charset="0"/>
                <a:sym typeface="Roboto"/>
              </a:rPr>
              <a:t>Connect with someone you know who has more experience with this skill, a guide you      could ask for guidance?</a:t>
            </a:r>
          </a:p>
          <a:p>
            <a:pPr marL="342900" indent="-342900">
              <a:lnSpc>
                <a:spcPct val="100000"/>
              </a:lnSpc>
              <a:buFont typeface="Wingdings" pitchFamily="2" charset="2"/>
              <a:buChar char="v"/>
            </a:pPr>
            <a:r>
              <a:rPr lang="en" sz="2200" dirty="0">
                <a:latin typeface="Calibri" panose="020F0502020204030204" pitchFamily="34" charset="0"/>
                <a:ea typeface="Roboto"/>
                <a:cs typeface="Calibri" panose="020F0502020204030204" pitchFamily="34" charset="0"/>
                <a:sym typeface="Roboto"/>
              </a:rPr>
              <a:t>Ask for the support you need to help with your improvement/theme or goal?</a:t>
            </a:r>
            <a:endParaRPr sz="2200" dirty="0">
              <a:latin typeface="Calibri" panose="020F0502020204030204" pitchFamily="34" charset="0"/>
              <a:ea typeface="Roboto"/>
              <a:cs typeface="Calibri" panose="020F0502020204030204" pitchFamily="34" charset="0"/>
              <a:sym typeface="Roboto"/>
            </a:endParaRPr>
          </a:p>
          <a:p>
            <a:pPr marL="448739" indent="-342900">
              <a:lnSpc>
                <a:spcPct val="100000"/>
              </a:lnSpc>
              <a:buSzPts val="1000"/>
              <a:buFont typeface="Wingdings" pitchFamily="2" charset="2"/>
              <a:buChar char="v"/>
            </a:pPr>
            <a:endParaRPr lang="en" sz="2000" dirty="0">
              <a:solidFill>
                <a:schemeClr val="dk1"/>
              </a:solidFill>
              <a:latin typeface="Calibri" panose="020F0502020204030204" pitchFamily="34" charset="0"/>
              <a:ea typeface="Roboto"/>
              <a:cs typeface="Calibri" panose="020F0502020204030204" pitchFamily="34" charset="0"/>
              <a:sym typeface="Roboto"/>
            </a:endParaRPr>
          </a:p>
          <a:p>
            <a:pPr marL="105839" indent="0">
              <a:lnSpc>
                <a:spcPct val="100000"/>
              </a:lnSpc>
              <a:buSzPts val="1000"/>
              <a:buNone/>
            </a:pPr>
            <a:r>
              <a:rPr lang="en" sz="2400" b="1" dirty="0">
                <a:solidFill>
                  <a:schemeClr val="dk1"/>
                </a:solidFill>
                <a:latin typeface="Calibri" panose="020F0502020204030204" pitchFamily="34" charset="0"/>
                <a:ea typeface="Roboto"/>
                <a:cs typeface="Calibri" panose="020F0502020204030204" pitchFamily="34" charset="0"/>
                <a:sym typeface="Roboto"/>
              </a:rPr>
              <a:t>Mark your calendars:</a:t>
            </a:r>
          </a:p>
          <a:p>
            <a:pPr marL="563039" indent="-457200">
              <a:lnSpc>
                <a:spcPct val="100000"/>
              </a:lnSpc>
              <a:buSzPts val="1000"/>
              <a:buFont typeface="Wingdings" pitchFamily="2" charset="2"/>
              <a:buChar char="v"/>
            </a:pPr>
            <a:r>
              <a:rPr lang="en-US" sz="2000" dirty="0">
                <a:latin typeface="Roboto"/>
                <a:ea typeface="Roboto"/>
                <a:cs typeface="Roboto"/>
                <a:sym typeface="Roboto"/>
              </a:rPr>
              <a:t>Wednesday is Discussion Day-Noon MT</a:t>
            </a:r>
          </a:p>
          <a:p>
            <a:pPr marL="563039" indent="-457200">
              <a:lnSpc>
                <a:spcPct val="100000"/>
              </a:lnSpc>
              <a:buSzPts val="1000"/>
              <a:buFont typeface="Wingdings" pitchFamily="2" charset="2"/>
              <a:buChar char="v"/>
            </a:pPr>
            <a:r>
              <a:rPr lang="en-US" sz="2000" dirty="0">
                <a:latin typeface="Roboto"/>
                <a:ea typeface="Roboto"/>
                <a:cs typeface="Roboto"/>
                <a:sym typeface="Roboto"/>
              </a:rPr>
              <a:t>Friday is Reflection and Review Day</a:t>
            </a:r>
          </a:p>
          <a:p>
            <a:pPr marL="563039" indent="-457200">
              <a:lnSpc>
                <a:spcPct val="100000"/>
              </a:lnSpc>
              <a:buSzPts val="1000"/>
              <a:buFont typeface="Wingdings" pitchFamily="2" charset="2"/>
              <a:buChar char="v"/>
            </a:pPr>
            <a:r>
              <a:rPr lang="en-US" sz="2000" dirty="0">
                <a:latin typeface="Roboto"/>
                <a:ea typeface="Roboto"/>
                <a:cs typeface="Roboto"/>
                <a:sym typeface="Roboto"/>
              </a:rPr>
              <a:t>Sunday, March 6</a:t>
            </a:r>
            <a:r>
              <a:rPr lang="en-US" sz="2000" baseline="30000" dirty="0">
                <a:latin typeface="Roboto"/>
                <a:ea typeface="Roboto"/>
                <a:cs typeface="Roboto"/>
                <a:sym typeface="Roboto"/>
              </a:rPr>
              <a:t>th</a:t>
            </a:r>
            <a:r>
              <a:rPr lang="en-US" sz="2000" dirty="0">
                <a:latin typeface="Roboto"/>
                <a:ea typeface="Roboto"/>
                <a:cs typeface="Roboto"/>
                <a:sym typeface="Roboto"/>
              </a:rPr>
              <a:t> Open House: Register in Learning Together Events</a:t>
            </a:r>
            <a:endParaRPr sz="2000" dirty="0">
              <a:latin typeface="Roboto"/>
              <a:ea typeface="Roboto"/>
              <a:cs typeface="Roboto"/>
              <a:sym typeface="Roboto"/>
            </a:endParaRPr>
          </a:p>
        </p:txBody>
      </p:sp>
      <p:pic>
        <p:nvPicPr>
          <p:cNvPr id="272" name="Google Shape;272;p14"/>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Tree>
    <p:extLst>
      <p:ext uri="{BB962C8B-B14F-4D97-AF65-F5344CB8AC3E}">
        <p14:creationId xmlns:p14="http://schemas.microsoft.com/office/powerpoint/2010/main" val="1054163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799</Words>
  <Application>Microsoft Macintosh PowerPoint</Application>
  <PresentationFormat>Widescreen</PresentationFormat>
  <Paragraphs>121</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Montserrat</vt:lpstr>
      <vt:lpstr>Roboto</vt:lpstr>
      <vt:lpstr>Times New Roman</vt:lpstr>
      <vt:lpstr>Wingdings</vt:lpstr>
      <vt:lpstr>Office Theme</vt:lpstr>
      <vt:lpstr>PowerPoint Presentation</vt:lpstr>
      <vt:lpstr>Community of Practice</vt:lpstr>
      <vt:lpstr>Family Learning Ideas</vt:lpstr>
      <vt:lpstr>Family Learning Ideas</vt:lpstr>
      <vt:lpstr>Playing to Discover Learning Moments</vt:lpstr>
      <vt:lpstr>Playing to Discover Learning Moments</vt:lpstr>
      <vt:lpstr>Free Family Learning Software</vt:lpstr>
      <vt:lpstr>Family Learning Activity</vt:lpstr>
      <vt:lpstr>What’s Next?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Poindexter</dc:creator>
  <cp:lastModifiedBy>Renee Poindexter</cp:lastModifiedBy>
  <cp:revision>1</cp:revision>
  <dcterms:created xsi:type="dcterms:W3CDTF">2022-02-28T20:03:18Z</dcterms:created>
  <dcterms:modified xsi:type="dcterms:W3CDTF">2022-02-28T20:04:45Z</dcterms:modified>
</cp:coreProperties>
</file>