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80" r:id="rId2"/>
    <p:sldId id="257" r:id="rId3"/>
    <p:sldId id="258" r:id="rId4"/>
    <p:sldId id="259" r:id="rId5"/>
    <p:sldId id="268" r:id="rId6"/>
    <p:sldId id="269" r:id="rId7"/>
    <p:sldId id="271" r:id="rId8"/>
    <p:sldId id="278" r:id="rId9"/>
    <p:sldId id="279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08"/>
    <p:restoredTop sz="94719"/>
  </p:normalViewPr>
  <p:slideViewPr>
    <p:cSldViewPr snapToGrid="0" snapToObjects="1">
      <p:cViewPr varScale="1">
        <p:scale>
          <a:sx n="95" d="100"/>
          <a:sy n="95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FCFFF-4EC7-A44E-85CB-2CC6A2CA5105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6DFBD-B9AE-6D49-83CB-585E8A2B18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2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2010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187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do these kills Matter?   Because they can help you in many ways.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3201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"/>
              <a:t>ORIGINAL:     Learning is happening everyday no matter what we are doing-and these skills are relevant to observing our learning experience with technology as a resource.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8004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15d1be53ab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15d1be53ab_0_1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Survelio Carreon and family</a:t>
            </a:r>
            <a:endParaRPr/>
          </a:p>
        </p:txBody>
      </p:sp>
      <p:sp>
        <p:nvSpPr>
          <p:cNvPr id="117" name="Google Shape;117;g115d1be53ab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120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"/>
              <a:t>Original</a:t>
            </a:r>
            <a:endParaRPr/>
          </a:p>
          <a:p>
            <a:pPr marL="609584" lvl="0" indent="-39792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</a:pPr>
            <a:r>
              <a:rPr lang="en" sz="2267">
                <a:latin typeface="Roboto"/>
                <a:ea typeface="Roboto"/>
                <a:cs typeface="Roboto"/>
                <a:sym typeface="Roboto"/>
              </a:rPr>
              <a:t>What tools are you using that can best support you in attaining these skills</a:t>
            </a:r>
            <a:r>
              <a:rPr lang="en" sz="2267" b="1">
                <a:latin typeface="Roboto"/>
                <a:ea typeface="Roboto"/>
                <a:cs typeface="Roboto"/>
                <a:sym typeface="Roboto"/>
              </a:rPr>
              <a:t>?</a:t>
            </a:r>
            <a:endParaRPr sz="2800"/>
          </a:p>
          <a:p>
            <a:pPr marL="609584" lvl="0" indent="-32807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endParaRPr sz="2267" b="1">
              <a:latin typeface="Roboto"/>
              <a:ea typeface="Roboto"/>
              <a:cs typeface="Roboto"/>
              <a:sym typeface="Roboto"/>
            </a:endParaRPr>
          </a:p>
          <a:p>
            <a:pPr marL="609584" lvl="0" indent="-39792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</a:pPr>
            <a:r>
              <a:rPr lang="en" sz="2267">
                <a:latin typeface="Roboto"/>
                <a:ea typeface="Roboto"/>
                <a:cs typeface="Roboto"/>
                <a:sym typeface="Roboto"/>
              </a:rPr>
              <a:t>These skills are what the workplace employers are looking for in their future employees- why do you think this is so?</a:t>
            </a:r>
            <a:endParaRPr sz="2800"/>
          </a:p>
          <a:p>
            <a:pPr marL="609584" lvl="0" indent="-3259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endParaRPr sz="2267">
              <a:latin typeface="Roboto"/>
              <a:ea typeface="Roboto"/>
              <a:cs typeface="Roboto"/>
              <a:sym typeface="Roboto"/>
            </a:endParaRPr>
          </a:p>
          <a:p>
            <a:pPr marL="609584" lvl="0" indent="-3894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" sz="2267">
                <a:latin typeface="Roboto"/>
                <a:ea typeface="Roboto"/>
                <a:cs typeface="Roboto"/>
                <a:sym typeface="Roboto"/>
              </a:rPr>
              <a:t>Which are your top 3 skills you want to get better at?  How might you accomplish this within the next 2 weeks?</a:t>
            </a:r>
            <a:br>
              <a:rPr lang="en" sz="2267">
                <a:latin typeface="Roboto"/>
                <a:ea typeface="Roboto"/>
                <a:cs typeface="Roboto"/>
                <a:sym typeface="Roboto"/>
              </a:rPr>
            </a:br>
            <a:endParaRPr sz="2267">
              <a:latin typeface="Roboto"/>
              <a:ea typeface="Roboto"/>
              <a:cs typeface="Roboto"/>
              <a:sym typeface="Roboto"/>
            </a:endParaRPr>
          </a:p>
          <a:p>
            <a:pPr marL="609584" lvl="0" indent="-3894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" sz="2267">
                <a:latin typeface="Roboto"/>
                <a:ea typeface="Roboto"/>
                <a:cs typeface="Roboto"/>
                <a:sym typeface="Roboto"/>
              </a:rPr>
              <a:t>What do you need to help you be successful?</a:t>
            </a:r>
            <a:endParaRPr sz="2800"/>
          </a:p>
          <a:p>
            <a:pPr marL="609584" lvl="0" indent="-3259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endParaRPr sz="2267">
              <a:latin typeface="Roboto"/>
              <a:ea typeface="Roboto"/>
              <a:cs typeface="Roboto"/>
              <a:sym typeface="Roboto"/>
            </a:endParaRPr>
          </a:p>
          <a:p>
            <a:pPr marL="609584" lvl="0" indent="-3894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" sz="2267">
                <a:latin typeface="Roboto"/>
                <a:ea typeface="Roboto"/>
                <a:cs typeface="Roboto"/>
                <a:sym typeface="Roboto"/>
              </a:rPr>
              <a:t>What advice do you have?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593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15f8dc18b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15f8dc18b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115f8dc18b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2535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15d1be53a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15d1be53a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the same photo,one just zoomed way in.     I tried to work in the boots concept a little.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05252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43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"/>
              <a:t>Original</a:t>
            </a:r>
            <a:endParaRPr/>
          </a:p>
          <a:p>
            <a:pPr marL="609584" lvl="0" indent="-39792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</a:pPr>
            <a:r>
              <a:rPr lang="en" sz="2267">
                <a:latin typeface="Roboto"/>
                <a:ea typeface="Roboto"/>
                <a:cs typeface="Roboto"/>
                <a:sym typeface="Roboto"/>
              </a:rPr>
              <a:t>What tools are you using that can best support you in attaining these skills</a:t>
            </a:r>
            <a:r>
              <a:rPr lang="en" sz="2267" b="1">
                <a:latin typeface="Roboto"/>
                <a:ea typeface="Roboto"/>
                <a:cs typeface="Roboto"/>
                <a:sym typeface="Roboto"/>
              </a:rPr>
              <a:t>?</a:t>
            </a:r>
            <a:endParaRPr sz="2800"/>
          </a:p>
          <a:p>
            <a:pPr marL="609584" lvl="0" indent="-32807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endParaRPr sz="2267" b="1">
              <a:latin typeface="Roboto"/>
              <a:ea typeface="Roboto"/>
              <a:cs typeface="Roboto"/>
              <a:sym typeface="Roboto"/>
            </a:endParaRPr>
          </a:p>
          <a:p>
            <a:pPr marL="609584" lvl="0" indent="-39792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⮚"/>
            </a:pPr>
            <a:r>
              <a:rPr lang="en" sz="2267">
                <a:latin typeface="Roboto"/>
                <a:ea typeface="Roboto"/>
                <a:cs typeface="Roboto"/>
                <a:sym typeface="Roboto"/>
              </a:rPr>
              <a:t>These skills are what the workplace employers are looking for in their future employees- why do you think this is so?</a:t>
            </a:r>
            <a:endParaRPr sz="2800"/>
          </a:p>
          <a:p>
            <a:pPr marL="609584" lvl="0" indent="-3259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endParaRPr sz="2267">
              <a:latin typeface="Roboto"/>
              <a:ea typeface="Roboto"/>
              <a:cs typeface="Roboto"/>
              <a:sym typeface="Roboto"/>
            </a:endParaRPr>
          </a:p>
          <a:p>
            <a:pPr marL="609584" lvl="0" indent="-3894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" sz="2267">
                <a:latin typeface="Roboto"/>
                <a:ea typeface="Roboto"/>
                <a:cs typeface="Roboto"/>
                <a:sym typeface="Roboto"/>
              </a:rPr>
              <a:t>Which are your top 3 skills you want to get better at?  How might you accomplish this within the next 2 weeks?</a:t>
            </a:r>
            <a:br>
              <a:rPr lang="en" sz="2267">
                <a:latin typeface="Roboto"/>
                <a:ea typeface="Roboto"/>
                <a:cs typeface="Roboto"/>
                <a:sym typeface="Roboto"/>
              </a:rPr>
            </a:br>
            <a:endParaRPr sz="2267">
              <a:latin typeface="Roboto"/>
              <a:ea typeface="Roboto"/>
              <a:cs typeface="Roboto"/>
              <a:sym typeface="Roboto"/>
            </a:endParaRPr>
          </a:p>
          <a:p>
            <a:pPr marL="609584" lvl="0" indent="-3894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" sz="2267">
                <a:latin typeface="Roboto"/>
                <a:ea typeface="Roboto"/>
                <a:cs typeface="Roboto"/>
                <a:sym typeface="Roboto"/>
              </a:rPr>
              <a:t>What do you need to help you be successful?</a:t>
            </a:r>
            <a:endParaRPr sz="2800"/>
          </a:p>
          <a:p>
            <a:pPr marL="609584" lvl="0" indent="-3259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endParaRPr sz="2267">
              <a:latin typeface="Roboto"/>
              <a:ea typeface="Roboto"/>
              <a:cs typeface="Roboto"/>
              <a:sym typeface="Roboto"/>
            </a:endParaRPr>
          </a:p>
          <a:p>
            <a:pPr marL="609584" lvl="0" indent="-38945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⮚"/>
            </a:pPr>
            <a:r>
              <a:rPr lang="en" sz="2267">
                <a:latin typeface="Roboto"/>
                <a:ea typeface="Roboto"/>
                <a:cs typeface="Roboto"/>
                <a:sym typeface="Roboto"/>
              </a:rPr>
              <a:t>What advice do you have?</a:t>
            </a:r>
            <a:endParaRPr sz="2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511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E2EA-0F10-E54A-B289-E1423EF33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077341-D642-2543-B932-E1BB324DF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B2313-1FDB-CD47-9A94-5FCE1DF15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7348-62EA-1E40-A70B-6E9E73AED7C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63A64-7240-954A-B761-0904FDD8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DF103-AC1D-324B-80FB-5C7E5A017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D7-0199-574E-AE08-C7AD1D8C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9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75EF4-E99A-0146-9AB0-1F40DD685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BF792E-3BEB-9A4C-A410-2B9BEE107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F1483-9D25-F44C-B8BB-E46B95B09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7348-62EA-1E40-A70B-6E9E73AED7C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95433A-034B-D645-8F08-193B27BD3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B3318-49AF-9343-8BB7-DEF6B80D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D7-0199-574E-AE08-C7AD1D8C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2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0FA916-8920-D84A-8F0D-0E074D71E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1608C0-890D-634E-8C39-A2FB414CD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C8B72-05DB-D543-B160-65231FF47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7348-62EA-1E40-A70B-6E9E73AED7C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2DBDC-2AA9-B84A-9C45-9D3EDFBA6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0F0EE-16EB-1B43-97E3-00ED57ABB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D7-0199-574E-AE08-C7AD1D8C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59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789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9D4A6-62C9-5245-B619-51861F99B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D44B8-B155-FC44-B8B9-A8D508295F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583DB-8CA6-6B4A-9B47-22B53F2C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7348-62EA-1E40-A70B-6E9E73AED7C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EFDCE-EFAB-B94E-A6E5-EA92C909F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49391-E41A-C94D-94F6-3C5E33AFE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D7-0199-574E-AE08-C7AD1D8C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44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34AB0-2978-5347-85A9-838B045C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38869-D463-BE48-AE7A-6B8D81469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65E6B-504B-9646-BC5B-FA0AF57B6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7348-62EA-1E40-A70B-6E9E73AED7C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9556B-7185-B84D-B654-1426D3AE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BE667-A07D-1943-86E9-D0F06532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D7-0199-574E-AE08-C7AD1D8C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2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335B7-F652-F74F-9F00-F39F451DD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1E79C-878B-C543-8BF7-2854DD9073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74474-6189-4341-ABB4-2A9A15700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A13C8-EEF3-A543-A35F-29BD57C3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7348-62EA-1E40-A70B-6E9E73AED7C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5FE1B-A545-2043-A05C-0E57453D4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98B655-38FB-B14B-93EB-D9EAD9B9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D7-0199-574E-AE08-C7AD1D8C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1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DF0EC-5DEE-6142-8B12-F098AA15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C51F1-0BBF-B543-BDC8-F82899B00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80020-C171-364D-A278-1C73A39292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95F9C-DA38-294A-A1AD-FB2D46713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EF8ED-4BF6-8148-A1E9-F34C1C63C3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E8ADC5-898F-8A47-8D61-FB794354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7348-62EA-1E40-A70B-6E9E73AED7C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55EA3F-43BC-FF49-BF8F-4CB4E45FC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F72911-56E2-604B-9CFA-FD3669833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D7-0199-574E-AE08-C7AD1D8C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7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7D7E51-6F6E-3F46-9137-90CC2CEAF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6527B-5068-6646-A094-63C581D9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7348-62EA-1E40-A70B-6E9E73AED7C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8D3AC-8320-3B43-8D8A-056CC8C5B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3FB08-5ACC-6948-8A7A-BE180AFA0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D7-0199-574E-AE08-C7AD1D8C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7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942FBC-03DC-334E-A520-B7F969E0F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7348-62EA-1E40-A70B-6E9E73AED7C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6CAB47-94E3-074C-AD71-99178607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E12ED-C465-9B47-9B3C-88749F89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D7-0199-574E-AE08-C7AD1D8C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5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B5F71-FC45-1E4A-AE60-99211CF41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324C3-3F76-0846-A29D-02B6E28A8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F0E793-C426-2743-83B3-4C204C195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FCC8B-1041-E446-B504-31904BBDA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7348-62EA-1E40-A70B-6E9E73AED7C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405BB-BC17-1546-9301-1242FF95B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7FBEE-F72C-CB49-86F3-A9D88FC8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D7-0199-574E-AE08-C7AD1D8C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69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F880C-26A1-DD4E-952C-5171E569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8E9C22-3982-D14D-BCEA-AC7EA9F56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3E841-DA35-6848-B51E-A987E6A586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7C41D-6598-704D-ACD9-29EF6BBBE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67348-62EA-1E40-A70B-6E9E73AED7C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DFD72-DCBA-3444-A750-53186C57F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73465-0990-0746-B1BF-20547EB5E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35CD7-0199-574E-AE08-C7AD1D8C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20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7859B-8217-D247-8752-EBE2BB45F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29D0D-6F3D-F44E-A7E3-662333567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FC9CE-193D-454D-A440-00348ADB64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67348-62EA-1E40-A70B-6E9E73AED7C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006C1-BFD2-594D-B43B-392967161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0BD3B-C4CF-E842-BC64-C071F6687F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35CD7-0199-574E-AE08-C7AD1D8CD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4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hyperlink" Target="https://drive.google.com/file/d/1BzAnYztr3noK52c0ggjGngLKvbd__3Hx/vie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A hand holding a seedling&#10;&#10;Description automatically generated with medium confidence"/>
          <p:cNvPicPr preferRelativeResize="0"/>
          <p:nvPr/>
        </p:nvPicPr>
        <p:blipFill rotWithShape="1">
          <a:blip r:embed="rId3">
            <a:alphaModFix amt="35000"/>
          </a:blip>
          <a:srcRect/>
          <a:stretch/>
        </p:blipFill>
        <p:spPr>
          <a:xfrm>
            <a:off x="-1419310" y="-229235"/>
            <a:ext cx="14992972" cy="7334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 amt="26000"/>
          </a:blip>
          <a:srcRect/>
          <a:stretch/>
        </p:blipFill>
        <p:spPr>
          <a:xfrm rot="-10410649">
            <a:off x="3826549" y="-1976732"/>
            <a:ext cx="4501252" cy="555573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415612" y="-1383216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AD2F"/>
              </a:buClr>
              <a:buSzPts val="5200"/>
              <a:buFont typeface="Roboto"/>
              <a:buNone/>
            </a:pPr>
            <a:r>
              <a:rPr lang="en" sz="7200" b="1">
                <a:solidFill>
                  <a:srgbClr val="71AD2F"/>
                </a:solidFill>
                <a:latin typeface="Roboto"/>
                <a:ea typeface="Roboto"/>
                <a:cs typeface="Roboto"/>
                <a:sym typeface="Roboto"/>
              </a:rPr>
              <a:t>Community of Practice</a:t>
            </a:r>
            <a:endParaRPr sz="7200" b="1">
              <a:solidFill>
                <a:srgbClr val="71AD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415601" y="1106452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" dirty="0">
                <a:latin typeface="Roboto"/>
                <a:ea typeface="Roboto"/>
                <a:cs typeface="Roboto"/>
                <a:sym typeface="Roboto"/>
              </a:rPr>
              <a:t>Lesson 3 Discussion:  Skills to Trusting the Seeds of Discovery</a:t>
            </a:r>
            <a:endParaRPr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Google Shape;96;p1">
            <a:extLst>
              <a:ext uri="{FF2B5EF4-FFF2-40B4-BE49-F238E27FC236}">
                <a16:creationId xmlns:a16="http://schemas.microsoft.com/office/drawing/2014/main" id="{17C9704B-0708-9D48-A8C3-B64FFCFFDE4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33211" y="4827494"/>
            <a:ext cx="3021111" cy="2178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639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/>
          <p:nvPr/>
        </p:nvSpPr>
        <p:spPr>
          <a:xfrm>
            <a:off x="225886" y="453543"/>
            <a:ext cx="4980875" cy="9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7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4"/>
          <p:cNvSpPr txBox="1">
            <a:spLocks noGrp="1"/>
          </p:cNvSpPr>
          <p:nvPr>
            <p:ph type="title"/>
          </p:nvPr>
        </p:nvSpPr>
        <p:spPr>
          <a:xfrm>
            <a:off x="415600" y="62994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</a:pPr>
            <a:r>
              <a:rPr lang="en" sz="4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What’s Next?</a:t>
            </a:r>
            <a:endParaRPr sz="4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14"/>
          <p:cNvSpPr txBox="1">
            <a:spLocks noGrp="1"/>
          </p:cNvSpPr>
          <p:nvPr>
            <p:ph type="body" idx="1"/>
          </p:nvPr>
        </p:nvSpPr>
        <p:spPr>
          <a:xfrm>
            <a:off x="415600" y="1839505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600" b="1" dirty="0">
                <a:solidFill>
                  <a:schemeClr val="dk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Meet with others</a:t>
            </a:r>
          </a:p>
          <a:p>
            <a:pPr marL="342900">
              <a:lnSpc>
                <a:spcPct val="100000"/>
              </a:lnSpc>
            </a:pPr>
            <a:r>
              <a:rPr lang="en" sz="2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D</a:t>
            </a:r>
            <a:r>
              <a:rPr lang="en" sz="2600" dirty="0">
                <a:solidFill>
                  <a:schemeClr val="dk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iscuss your observations</a:t>
            </a:r>
            <a:endParaRPr lang="en" sz="2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342900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Pick one skill and create a video of how you are using this skill in your life</a:t>
            </a:r>
          </a:p>
          <a:p>
            <a:pPr marL="342900"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Who do you know that has more experience with this skill, a guide you could ask for guidance?</a:t>
            </a:r>
          </a:p>
          <a:p>
            <a:pPr marL="342900">
              <a:lnSpc>
                <a:spcPct val="100000"/>
              </a:lnSpc>
            </a:pPr>
            <a:r>
              <a:rPr lang="en-US" dirty="0" err="1">
                <a:solidFill>
                  <a:srgbClr val="00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Microseasons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Project: </a:t>
            </a:r>
            <a:r>
              <a:rPr lang="en" sz="2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How it could support you with your improvement/theme or goal?</a:t>
            </a:r>
            <a:endParaRPr sz="26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342900">
              <a:lnSpc>
                <a:spcPct val="100000"/>
              </a:lnSpc>
            </a:pP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" sz="2600" b="1" dirty="0">
                <a:solidFill>
                  <a:schemeClr val="dk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Actions and expressions:</a:t>
            </a:r>
            <a:endParaRPr sz="2600" b="1" dirty="0">
              <a:solidFill>
                <a:schemeClr val="dk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563028">
              <a:lnSpc>
                <a:spcPct val="100000"/>
              </a:lnSpc>
              <a:buSzPts val="1000"/>
              <a:buFont typeface="Wingdings" pitchFamily="2" charset="2"/>
              <a:buChar char="§"/>
            </a:pPr>
            <a:r>
              <a:rPr lang="en" sz="2600" dirty="0">
                <a:solidFill>
                  <a:schemeClr val="dk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Make a note in </a:t>
            </a:r>
            <a:r>
              <a:rPr lang="en" sz="2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the Community of Practice and comment on what you see 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563028">
              <a:lnSpc>
                <a:spcPct val="100000"/>
              </a:lnSpc>
              <a:buSzPts val="1000"/>
              <a:buFont typeface="Wingdings" pitchFamily="2" charset="2"/>
              <a:buChar char="§"/>
            </a:pPr>
            <a:r>
              <a:rPr lang="en" sz="2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Take a picture of you learning your skill  </a:t>
            </a:r>
            <a:r>
              <a:rPr lang="en" sz="2600" dirty="0" err="1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And/Or</a:t>
            </a:r>
            <a:r>
              <a:rPr lang="en" sz="2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make a video</a:t>
            </a:r>
          </a:p>
          <a:p>
            <a:pPr marL="563028">
              <a:lnSpc>
                <a:spcPct val="100000"/>
              </a:lnSpc>
              <a:buSzPts val="1000"/>
              <a:buFont typeface="Wingdings" pitchFamily="2" charset="2"/>
              <a:buChar char="§"/>
            </a:pPr>
            <a:r>
              <a:rPr lang="en-US" sz="2600" dirty="0"/>
              <a:t>Find the link </a:t>
            </a:r>
            <a:r>
              <a:rPr lang="en-US" sz="2600" u="sng" dirty="0"/>
              <a:t>in your email</a:t>
            </a:r>
            <a:r>
              <a:rPr lang="en-US" sz="2600" dirty="0"/>
              <a:t> to share YOUR skills</a:t>
            </a:r>
            <a:r>
              <a:rPr lang="en-US" sz="1900" dirty="0"/>
              <a:t>. (Subject:  "Datacasting NM: Welcome / </a:t>
            </a:r>
            <a:r>
              <a:rPr lang="en-US" sz="1900" dirty="0" err="1"/>
              <a:t>Bienvenidos</a:t>
            </a:r>
            <a:r>
              <a:rPr lang="en-US" sz="1900" dirty="0"/>
              <a:t>)</a:t>
            </a:r>
            <a:endParaRPr lang="en-US" sz="2600" dirty="0"/>
          </a:p>
          <a:p>
            <a:pPr marL="563028">
              <a:lnSpc>
                <a:spcPct val="100000"/>
              </a:lnSpc>
              <a:buSzPts val="1000"/>
              <a:buFont typeface="Wingdings" pitchFamily="2" charset="2"/>
              <a:buChar char="§"/>
            </a:pPr>
            <a:r>
              <a:rPr lang="en" sz="2600" dirty="0">
                <a:solidFill>
                  <a:schemeClr val="dk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Participate in the </a:t>
            </a:r>
            <a:r>
              <a:rPr lang="en" sz="26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Review Session on Friday</a:t>
            </a:r>
            <a:endParaRPr sz="2600" dirty="0">
              <a:solidFill>
                <a:schemeClr val="dk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895335" indent="-285750">
              <a:lnSpc>
                <a:spcPct val="100000"/>
              </a:lnSpc>
              <a:buFont typeface="Wingdings" pitchFamily="2" charset="2"/>
              <a:buChar char="§"/>
            </a:pPr>
            <a:endParaRPr sz="1333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585" lvl="0" indent="-342883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Roboto"/>
              <a:buNone/>
            </a:pP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2" name="Google Shape;272;p14"/>
          <p:cNvPicPr preferRelativeResize="0"/>
          <p:nvPr/>
        </p:nvPicPr>
        <p:blipFill rotWithShape="1">
          <a:blip r:embed="rId3">
            <a:alphaModFix amt="26000"/>
          </a:blip>
          <a:srcRect/>
          <a:stretch/>
        </p:blipFill>
        <p:spPr>
          <a:xfrm rot="-636906">
            <a:off x="8802625" y="3170655"/>
            <a:ext cx="4501252" cy="55557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072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 amt="22000"/>
          </a:blip>
          <a:srcRect/>
          <a:stretch/>
        </p:blipFill>
        <p:spPr>
          <a:xfrm>
            <a:off x="-2046385" y="-517469"/>
            <a:ext cx="15829248" cy="7134308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187839" y="328301"/>
            <a:ext cx="11360800" cy="6529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Communication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Critical Thinking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Creativity and Innovation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Collaboration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Local Connections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Global Connections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Learning with Technology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267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60232" y="120580"/>
            <a:ext cx="7788408" cy="673742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"/>
          <p:cNvSpPr txBox="1"/>
          <p:nvPr/>
        </p:nvSpPr>
        <p:spPr>
          <a:xfrm>
            <a:off x="187840" y="328302"/>
            <a:ext cx="3081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Discover </a:t>
            </a:r>
            <a:r>
              <a:rPr lang="en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HOW these skills can help you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91286" y="5758367"/>
            <a:ext cx="926300" cy="90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57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415601" y="0"/>
            <a:ext cx="10995351" cy="629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267" b="1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2267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1166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1166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1166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1166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58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467" dirty="0">
              <a:solidFill>
                <a:schemeClr val="dk1"/>
              </a:solidFill>
            </a:endParaRPr>
          </a:p>
          <a:p>
            <a:pPr marL="609585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067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1333" dirty="0">
              <a:solidFill>
                <a:schemeClr val="dk1"/>
              </a:solidFill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 amt="26000"/>
          </a:blip>
          <a:srcRect/>
          <a:stretch/>
        </p:blipFill>
        <p:spPr>
          <a:xfrm rot="-636906">
            <a:off x="8802625" y="3170655"/>
            <a:ext cx="4501252" cy="555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 descr="A picture containing text, vector graphic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396" y="1837344"/>
            <a:ext cx="8466807" cy="5653103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/>
        </p:nvSpPr>
        <p:spPr>
          <a:xfrm>
            <a:off x="-1" y="1015094"/>
            <a:ext cx="1098586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No matter what we are doing, we can use different skills to learn together and use technology as a resource.</a:t>
            </a:r>
            <a:endParaRPr sz="2400" b="1" i="0" u="none" strike="noStrike" cap="none" dirty="0">
              <a:solidFill>
                <a:srgbClr val="FF00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" name="Google Shape;138;p6">
            <a:extLst>
              <a:ext uri="{FF2B5EF4-FFF2-40B4-BE49-F238E27FC236}">
                <a16:creationId xmlns:a16="http://schemas.microsoft.com/office/drawing/2014/main" id="{B4F5F47C-B932-5241-A40D-6F32D4E79FBF}"/>
              </a:ext>
            </a:extLst>
          </p:cNvPr>
          <p:cNvSpPr/>
          <p:nvPr/>
        </p:nvSpPr>
        <p:spPr>
          <a:xfrm>
            <a:off x="240798" y="173964"/>
            <a:ext cx="6891522" cy="9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7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lvl="0"/>
            <a:endParaRPr sz="3200" b="0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C181B7-B4D9-BA45-A784-3D87E8ED3FA0}"/>
              </a:ext>
            </a:extLst>
          </p:cNvPr>
          <p:cNvSpPr txBox="1"/>
          <p:nvPr/>
        </p:nvSpPr>
        <p:spPr>
          <a:xfrm>
            <a:off x="822960" y="342359"/>
            <a:ext cx="630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is Happening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Every Day</a:t>
            </a:r>
          </a:p>
        </p:txBody>
      </p:sp>
    </p:spTree>
    <p:extLst>
      <p:ext uri="{BB962C8B-B14F-4D97-AF65-F5344CB8AC3E}">
        <p14:creationId xmlns:p14="http://schemas.microsoft.com/office/powerpoint/2010/main" val="268511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115d1be53ab_0_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2775" y="2740067"/>
            <a:ext cx="2838450" cy="16668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1" name="Google Shape;121;g115d1be53ab_0_147"/>
          <p:cNvGraphicFramePr/>
          <p:nvPr/>
        </p:nvGraphicFramePr>
        <p:xfrm>
          <a:off x="661725" y="2329675"/>
          <a:ext cx="8949850" cy="35455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21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28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9895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b="1" u="sng" dirty="0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Overview Video</a:t>
                      </a:r>
                      <a:endParaRPr sz="1600" b="1" u="sng" dirty="0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 dirty="0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u="sng" dirty="0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 u="sng" dirty="0">
                          <a:solidFill>
                            <a:srgbClr val="0563C1"/>
                          </a:solidFill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Creativity</a:t>
                      </a:r>
                      <a:r>
                        <a:rPr lang="en" b="1" dirty="0">
                          <a:solidFill>
                            <a:srgbClr val="4472C4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example</a:t>
                      </a:r>
                      <a:endParaRPr b="1" dirty="0">
                        <a:solidFill>
                          <a:srgbClr val="4472C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2" name="Google Shape;122;g115d1be53ab_0_1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9563" y="3074092"/>
            <a:ext cx="3152775" cy="2543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g115d1be53ab_0_147"/>
          <p:cNvSpPr txBox="1"/>
          <p:nvPr/>
        </p:nvSpPr>
        <p:spPr>
          <a:xfrm>
            <a:off x="1776300" y="6267125"/>
            <a:ext cx="592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Video credits: Sarvelio Carreon and family (the “image factory”)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38;p6">
            <a:extLst>
              <a:ext uri="{FF2B5EF4-FFF2-40B4-BE49-F238E27FC236}">
                <a16:creationId xmlns:a16="http://schemas.microsoft.com/office/drawing/2014/main" id="{FF215B90-0456-9E49-B97D-4540470750F6}"/>
              </a:ext>
            </a:extLst>
          </p:cNvPr>
          <p:cNvSpPr/>
          <p:nvPr/>
        </p:nvSpPr>
        <p:spPr>
          <a:xfrm>
            <a:off x="266924" y="391417"/>
            <a:ext cx="6891522" cy="9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7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lvl="0"/>
            <a:endParaRPr sz="3200" b="0" i="0" u="none" strike="noStrike" cap="none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388772-3C2D-9647-841B-8D8D78EE365A}"/>
              </a:ext>
            </a:extLst>
          </p:cNvPr>
          <p:cNvSpPr txBox="1"/>
          <p:nvPr/>
        </p:nvSpPr>
        <p:spPr>
          <a:xfrm>
            <a:off x="415600" y="592753"/>
            <a:ext cx="6390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Using the 8 skills: </a:t>
            </a:r>
            <a:r>
              <a:rPr lang="en" sz="2800" b="1" dirty="0">
                <a:solidFill>
                  <a:schemeClr val="bg1"/>
                </a:solidFill>
              </a:rPr>
              <a:t>Moving to Mexico </a:t>
            </a:r>
            <a:endParaRPr lang="en-US" sz="2800" b="1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78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/>
          <p:nvPr/>
        </p:nvSpPr>
        <p:spPr>
          <a:xfrm>
            <a:off x="0" y="554492"/>
            <a:ext cx="6557707" cy="9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7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2"/>
          <p:cNvSpPr txBox="1">
            <a:spLocks noGrp="1"/>
          </p:cNvSpPr>
          <p:nvPr>
            <p:ph type="title"/>
          </p:nvPr>
        </p:nvSpPr>
        <p:spPr>
          <a:xfrm>
            <a:off x="415600" y="62994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</a:pPr>
            <a:r>
              <a:rPr lang="en" sz="40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Discussion Opportunity</a:t>
            </a:r>
            <a:endParaRPr sz="40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12"/>
          <p:cNvSpPr txBox="1">
            <a:spLocks noGrp="1"/>
          </p:cNvSpPr>
          <p:nvPr>
            <p:ph type="body" idx="1"/>
          </p:nvPr>
        </p:nvSpPr>
        <p:spPr>
          <a:xfrm>
            <a:off x="415600" y="1936575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10000"/>
          </a:bodyPr>
          <a:lstStyle/>
          <a:p>
            <a:pPr marL="609584" lvl="0" indent="-387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522"/>
              <a:buFont typeface="Noto Sans Symbols"/>
              <a:buChar char="⮚"/>
            </a:pPr>
            <a:endParaRPr sz="2267" dirty="0">
              <a:latin typeface="Roboto"/>
              <a:ea typeface="Roboto"/>
              <a:cs typeface="Roboto"/>
              <a:sym typeface="Roboto"/>
            </a:endParaRPr>
          </a:p>
          <a:p>
            <a:pPr marL="609584" lvl="0" indent="-387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522"/>
              <a:buFont typeface="Noto Sans Symbols"/>
              <a:buChar char="⮚"/>
            </a:pPr>
            <a:r>
              <a:rPr lang="en" sz="2267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What do we want to do with our skills?   (what is your recipe for ?)</a:t>
            </a:r>
            <a:br>
              <a:rPr lang="en" sz="2267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</a:br>
            <a:endParaRPr sz="2267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09584" lvl="0" indent="-387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522"/>
              <a:buFont typeface="Noto Sans Symbols"/>
              <a:buChar char="⮚"/>
            </a:pPr>
            <a:r>
              <a:rPr lang="en" sz="2267" dirty="0">
                <a:solidFill>
                  <a:schemeClr val="dk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What skill</a:t>
            </a:r>
            <a:r>
              <a:rPr lang="en" sz="2267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(s)</a:t>
            </a:r>
            <a:r>
              <a:rPr lang="en" sz="2267" dirty="0">
                <a:solidFill>
                  <a:schemeClr val="dk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do you have </a:t>
            </a:r>
            <a:r>
              <a:rPr lang="en" sz="2267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to share?</a:t>
            </a:r>
            <a:endParaRPr sz="2267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09584" lvl="0" indent="-387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522"/>
              <a:buFont typeface="Noto Sans Symbols"/>
              <a:buChar char="⮚"/>
            </a:pPr>
            <a:endParaRPr sz="2267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09584" lvl="0" indent="-3874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8522"/>
              <a:buFont typeface="Noto Sans Symbols"/>
              <a:buChar char="⮚"/>
            </a:pPr>
            <a:r>
              <a:rPr lang="en" sz="2267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What ways will you use your skills TODAY?</a:t>
            </a:r>
            <a:br>
              <a:rPr lang="en" sz="2267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</a:br>
            <a:endParaRPr sz="2267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09584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67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Are there any skills you are working on – or want to improve?</a:t>
            </a:r>
            <a:br>
              <a:rPr lang="en" sz="2267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</a:br>
            <a:endParaRPr sz="2267" dirty="0">
              <a:solidFill>
                <a:schemeClr val="dk1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09584" lvl="0" indent="-3799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111"/>
              <a:buFont typeface="Noto Sans Symbols"/>
              <a:buChar char="⮚"/>
            </a:pPr>
            <a:r>
              <a:rPr lang="en" sz="2267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Who or what helps you build your skills?</a:t>
            </a:r>
            <a:endParaRPr sz="2267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09584" lvl="0" indent="-3799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111"/>
              <a:buFont typeface="Noto Sans Symbols"/>
              <a:buChar char="⮚"/>
            </a:pPr>
            <a:endParaRPr sz="2267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609584" lvl="0" indent="-37993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4111"/>
              <a:buFont typeface="Noto Sans Symbols"/>
              <a:buChar char="⮚"/>
            </a:pPr>
            <a:r>
              <a:rPr lang="en" sz="2267" dirty="0">
                <a:solidFill>
                  <a:schemeClr val="dk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Wh</a:t>
            </a:r>
            <a:r>
              <a:rPr lang="en" sz="2267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ich skills do we need to be</a:t>
            </a:r>
            <a:r>
              <a:rPr lang="en" sz="2267" dirty="0">
                <a:solidFill>
                  <a:schemeClr val="dk1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successful</a:t>
            </a:r>
            <a:r>
              <a:rPr lang="en" sz="2267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in this project?</a:t>
            </a:r>
            <a:br>
              <a:rPr lang="en" sz="2267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</a:br>
            <a:br>
              <a:rPr lang="en" sz="2267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</a:br>
            <a:r>
              <a:rPr lang="en" sz="2267" i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	Which of the above possibly has a “right” answer?</a:t>
            </a:r>
            <a:endParaRPr sz="2267" i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285"/>
              <a:buNone/>
            </a:pPr>
            <a:endParaRPr dirty="0"/>
          </a:p>
          <a:p>
            <a:pPr marL="609585" lvl="0" indent="-328067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74982"/>
              <a:buNone/>
            </a:pPr>
            <a:endParaRPr sz="1467" dirty="0">
              <a:solidFill>
                <a:schemeClr val="dk1"/>
              </a:solidFill>
            </a:endParaRPr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 amt="26000"/>
          </a:blip>
          <a:srcRect/>
          <a:stretch/>
        </p:blipFill>
        <p:spPr>
          <a:xfrm rot="-636906">
            <a:off x="8802625" y="3170655"/>
            <a:ext cx="4501252" cy="555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8673" y="5724873"/>
            <a:ext cx="926300" cy="90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131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15f8dc18bc_1_0"/>
          <p:cNvSpPr txBox="1">
            <a:spLocks noGrp="1"/>
          </p:cNvSpPr>
          <p:nvPr>
            <p:ph type="body" idx="1"/>
          </p:nvPr>
        </p:nvSpPr>
        <p:spPr>
          <a:xfrm>
            <a:off x="1807675" y="1536625"/>
            <a:ext cx="99687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Connecting with the world around us </a:t>
            </a:r>
            <a:br>
              <a:rPr lang="en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Sharing about ourselves</a:t>
            </a:r>
            <a:br>
              <a:rPr lang="en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Building our skills </a:t>
            </a:r>
            <a:br>
              <a:rPr lang="en" dirty="0"/>
            </a:b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Creating an online community</a:t>
            </a:r>
            <a:endParaRPr dirty="0"/>
          </a:p>
        </p:txBody>
      </p:sp>
      <p:sp>
        <p:nvSpPr>
          <p:cNvPr id="4" name="Google Shape;198;p8">
            <a:extLst>
              <a:ext uri="{FF2B5EF4-FFF2-40B4-BE49-F238E27FC236}">
                <a16:creationId xmlns:a16="http://schemas.microsoft.com/office/drawing/2014/main" id="{42ECA1F5-F75D-E14C-80F0-86C3DBEE6D3B}"/>
              </a:ext>
            </a:extLst>
          </p:cNvPr>
          <p:cNvSpPr/>
          <p:nvPr/>
        </p:nvSpPr>
        <p:spPr>
          <a:xfrm>
            <a:off x="0" y="176480"/>
            <a:ext cx="11585875" cy="9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7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60958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585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67" b="0" i="0" u="none" strike="noStrike" cap="non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B84EA2-5D61-4347-ABFD-30F368CD9E88}"/>
              </a:ext>
            </a:extLst>
          </p:cNvPr>
          <p:cNvSpPr txBox="1"/>
          <p:nvPr/>
        </p:nvSpPr>
        <p:spPr>
          <a:xfrm>
            <a:off x="182881" y="316261"/>
            <a:ext cx="94575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Microseasons</a:t>
            </a:r>
            <a:r>
              <a:rPr lang="en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Example - An opportunity for discovery </a:t>
            </a:r>
            <a:endParaRPr lang="en-US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6556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5d1be53ab_0_12"/>
          <p:cNvSpPr txBox="1"/>
          <p:nvPr/>
        </p:nvSpPr>
        <p:spPr>
          <a:xfrm>
            <a:off x="5254867" y="3493800"/>
            <a:ext cx="2954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g115d1be53ab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167" y="1228990"/>
            <a:ext cx="3698500" cy="493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g115d1be53ab_0_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300" y="344200"/>
            <a:ext cx="4333267" cy="577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g115d1be53ab_0_12"/>
          <p:cNvSpPr txBox="1"/>
          <p:nvPr/>
        </p:nvSpPr>
        <p:spPr>
          <a:xfrm>
            <a:off x="5093867" y="205000"/>
            <a:ext cx="3999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In our world famous city 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among the most beautiful  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234" name="Google Shape;234;g115d1be53ab_0_12"/>
          <p:cNvSpPr txBox="1"/>
          <p:nvPr/>
        </p:nvSpPr>
        <p:spPr>
          <a:xfrm>
            <a:off x="9931867" y="3878467"/>
            <a:ext cx="1937100" cy="22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boots are 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put away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and rain is gone</a:t>
            </a: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1"/>
                </a:solidFill>
              </a:rPr>
              <a:t>but hopefully not for good</a:t>
            </a:r>
            <a:endParaRPr sz="1900"/>
          </a:p>
        </p:txBody>
      </p:sp>
      <p:sp>
        <p:nvSpPr>
          <p:cNvPr id="235" name="Google Shape;235;g115d1be53ab_0_12"/>
          <p:cNvSpPr txBox="1"/>
          <p:nvPr/>
        </p:nvSpPr>
        <p:spPr>
          <a:xfrm>
            <a:off x="11309600" y="6160333"/>
            <a:ext cx="615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Caveat"/>
                <a:ea typeface="Caveat"/>
                <a:cs typeface="Caveat"/>
                <a:sym typeface="Caveat"/>
              </a:rPr>
              <a:t>JLR</a:t>
            </a:r>
            <a:endParaRPr sz="1900">
              <a:latin typeface="Caveat"/>
              <a:ea typeface="Caveat"/>
              <a:cs typeface="Caveat"/>
              <a:sym typeface="Caveat"/>
            </a:endParaRPr>
          </a:p>
        </p:txBody>
      </p:sp>
    </p:spTree>
    <p:extLst>
      <p:ext uri="{BB962C8B-B14F-4D97-AF65-F5344CB8AC3E}">
        <p14:creationId xmlns:p14="http://schemas.microsoft.com/office/powerpoint/2010/main" val="119908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/>
          <p:nvPr/>
        </p:nvSpPr>
        <p:spPr>
          <a:xfrm>
            <a:off x="225886" y="453543"/>
            <a:ext cx="4980875" cy="9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7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14"/>
          <p:cNvSpPr txBox="1">
            <a:spLocks noGrp="1"/>
          </p:cNvSpPr>
          <p:nvPr>
            <p:ph type="title"/>
          </p:nvPr>
        </p:nvSpPr>
        <p:spPr>
          <a:xfrm>
            <a:off x="415600" y="62994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buClr>
                <a:schemeClr val="lt1"/>
              </a:buClr>
            </a:pPr>
            <a:r>
              <a:rPr lang="en" sz="4000" dirty="0"/>
              <a:t>What skills did I use?</a:t>
            </a:r>
            <a:endParaRPr sz="4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1" name="Google Shape;271;p14"/>
          <p:cNvSpPr txBox="1">
            <a:spLocks noGrp="1"/>
          </p:cNvSpPr>
          <p:nvPr>
            <p:ph type="body" idx="1"/>
          </p:nvPr>
        </p:nvSpPr>
        <p:spPr>
          <a:xfrm>
            <a:off x="415600" y="1839504"/>
            <a:ext cx="11360800" cy="4910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0" lvl="0" indent="0">
              <a:lnSpc>
                <a:spcPct val="100000"/>
              </a:lnSpc>
              <a:buSzPct val="78947"/>
              <a:buNone/>
            </a:pPr>
            <a:r>
              <a:rPr lang="en-US" sz="1900" dirty="0"/>
              <a:t>For this project I used</a:t>
            </a:r>
          </a:p>
          <a:p>
            <a:pPr marL="0" lvl="0" indent="0">
              <a:lnSpc>
                <a:spcPct val="100000"/>
              </a:lnSpc>
              <a:buSzPct val="78947"/>
              <a:buNone/>
            </a:pPr>
            <a:r>
              <a:rPr lang="en-US" sz="1900" dirty="0"/>
              <a:t> </a:t>
            </a:r>
          </a:p>
          <a:p>
            <a:pPr marL="609600" lvl="0" indent="-416401">
              <a:lnSpc>
                <a:spcPct val="100000"/>
              </a:lnSpc>
              <a:buSzPct val="100000"/>
            </a:pPr>
            <a:r>
              <a:rPr lang="en-US" sz="1900" b="1" dirty="0"/>
              <a:t>creativity and innovation </a:t>
            </a:r>
            <a:r>
              <a:rPr lang="en-US" sz="1900" dirty="0"/>
              <a:t>– tried a few ideas and refined one</a:t>
            </a:r>
          </a:p>
          <a:p>
            <a:pPr marL="609600" lvl="0" indent="-416401">
              <a:lnSpc>
                <a:spcPct val="100000"/>
              </a:lnSpc>
              <a:buSzPct val="100000"/>
            </a:pPr>
            <a:r>
              <a:rPr lang="en-US" sz="1900" b="1" dirty="0"/>
              <a:t>local connections </a:t>
            </a:r>
            <a:r>
              <a:rPr lang="en-US" sz="1900" dirty="0"/>
              <a:t>– what is unique about here </a:t>
            </a:r>
          </a:p>
          <a:p>
            <a:pPr marL="609600" lvl="0" indent="-416401">
              <a:lnSpc>
                <a:spcPct val="100000"/>
              </a:lnSpc>
              <a:buSzPct val="100000"/>
            </a:pPr>
            <a:r>
              <a:rPr lang="en-US" sz="1900" b="1" dirty="0"/>
              <a:t>global connections</a:t>
            </a:r>
            <a:r>
              <a:rPr lang="en-US" sz="1900" dirty="0"/>
              <a:t> – photo of world famous Golden Gate Bridge and reference to SF</a:t>
            </a:r>
          </a:p>
          <a:p>
            <a:pPr marL="609600" lvl="0" indent="-416401">
              <a:lnSpc>
                <a:spcPct val="100000"/>
              </a:lnSpc>
              <a:buSzPct val="100000"/>
            </a:pPr>
            <a:r>
              <a:rPr lang="en-US" sz="1900" b="1" dirty="0"/>
              <a:t>communication </a:t>
            </a:r>
            <a:r>
              <a:rPr lang="en-US" sz="1900" dirty="0"/>
              <a:t>– clarifying using a few words and pictures with layout</a:t>
            </a:r>
          </a:p>
          <a:p>
            <a:pPr marL="609600" lvl="0" indent="-416401">
              <a:lnSpc>
                <a:spcPct val="100000"/>
              </a:lnSpc>
              <a:buSzPct val="100000"/>
            </a:pPr>
            <a:r>
              <a:rPr lang="en-US" sz="1900" b="1" dirty="0"/>
              <a:t>self-direction </a:t>
            </a:r>
            <a:r>
              <a:rPr lang="en-US" sz="1900" dirty="0"/>
              <a:t>– decided to take time away from other projects to do this</a:t>
            </a:r>
          </a:p>
          <a:p>
            <a:pPr marL="609600" lvl="0" indent="-416401">
              <a:lnSpc>
                <a:spcPct val="100000"/>
              </a:lnSpc>
              <a:buSzPct val="100000"/>
            </a:pPr>
            <a:r>
              <a:rPr lang="en-US" sz="1900" b="1" dirty="0"/>
              <a:t>critical thinking</a:t>
            </a:r>
            <a:r>
              <a:rPr lang="en-US" sz="1900" dirty="0"/>
              <a:t> – using criteria to make decisions about which photo to use</a:t>
            </a:r>
            <a:br>
              <a:rPr lang="en-US" sz="1900" dirty="0"/>
            </a:br>
            <a:endParaRPr lang="en-US" sz="1900" dirty="0"/>
          </a:p>
          <a:p>
            <a:pPr marL="0" lvl="0" indent="0">
              <a:lnSpc>
                <a:spcPct val="100000"/>
              </a:lnSpc>
              <a:buNone/>
            </a:pPr>
            <a:endParaRPr lang="en-US" sz="1900" dirty="0"/>
          </a:p>
          <a:p>
            <a:pPr marL="0" lvl="0" indent="0">
              <a:lnSpc>
                <a:spcPct val="100000"/>
              </a:lnSpc>
              <a:buNone/>
            </a:pPr>
            <a:r>
              <a:rPr lang="en-US" sz="1900" dirty="0"/>
              <a:t>Focus on Critical Thinking</a:t>
            </a:r>
            <a:br>
              <a:rPr lang="en-US" sz="1900" dirty="0"/>
            </a:br>
            <a:endParaRPr lang="en-US" sz="1900" dirty="0"/>
          </a:p>
          <a:p>
            <a:pPr lvl="0" indent="-340201">
              <a:lnSpc>
                <a:spcPct val="100000"/>
              </a:lnSpc>
              <a:buSzPct val="100000"/>
            </a:pPr>
            <a:r>
              <a:rPr lang="en-US" sz="1900" dirty="0"/>
              <a:t>Considered alternatives</a:t>
            </a:r>
          </a:p>
          <a:p>
            <a:pPr lvl="1" indent="-340201">
              <a:lnSpc>
                <a:spcPct val="100000"/>
              </a:lnSpc>
              <a:buSzPct val="100000"/>
            </a:pPr>
            <a:r>
              <a:rPr lang="en-US" sz="1900" dirty="0"/>
              <a:t>Work on neighborhood houses, post-rainy season (but this will continue after </a:t>
            </a:r>
            <a:r>
              <a:rPr lang="en-US" sz="1900" dirty="0">
                <a:solidFill>
                  <a:srgbClr val="B45F06"/>
                </a:solidFill>
              </a:rPr>
              <a:t>grasses turn brown)</a:t>
            </a:r>
            <a:endParaRPr lang="en-US" sz="1900" dirty="0"/>
          </a:p>
          <a:p>
            <a:pPr lvl="1" indent="-340201">
              <a:lnSpc>
                <a:spcPct val="100000"/>
              </a:lnSpc>
              <a:buSzPct val="100000"/>
            </a:pPr>
            <a:r>
              <a:rPr lang="en-US" sz="1900" dirty="0"/>
              <a:t>Delicious plum tree blossoms - perfect, only a short while (but less tied to my location)</a:t>
            </a:r>
            <a:br>
              <a:rPr lang="en-US" sz="1900" dirty="0"/>
            </a:br>
            <a:endParaRPr lang="en-US" sz="1900" dirty="0"/>
          </a:p>
          <a:p>
            <a:pPr lvl="0" indent="-340201">
              <a:lnSpc>
                <a:spcPct val="100000"/>
              </a:lnSpc>
              <a:buSzPct val="100000"/>
            </a:pPr>
            <a:r>
              <a:rPr lang="en-US" sz="1900" dirty="0"/>
              <a:t>Used criteria - What is unique about this place and time?   </a:t>
            </a:r>
          </a:p>
          <a:p>
            <a:pPr lvl="1" indent="-340201">
              <a:lnSpc>
                <a:spcPct val="100000"/>
              </a:lnSpc>
              <a:buSzPct val="100000"/>
            </a:pPr>
            <a:r>
              <a:rPr lang="en-US" sz="1900" dirty="0"/>
              <a:t>Made a decision using reasoning</a:t>
            </a:r>
          </a:p>
          <a:p>
            <a:pPr lvl="1" indent="-340201">
              <a:lnSpc>
                <a:spcPct val="100000"/>
              </a:lnSpc>
              <a:buSzPct val="100000"/>
            </a:pPr>
            <a:r>
              <a:rPr lang="en-US" sz="1900" dirty="0"/>
              <a:t>Decided this one was more reflective of who and where I am.</a:t>
            </a:r>
          </a:p>
          <a:p>
            <a:pPr marL="609585" lvl="0" indent="-342883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Roboto"/>
              <a:buNone/>
            </a:pPr>
            <a:endParaRPr b="1" dirty="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72" name="Google Shape;272;p14"/>
          <p:cNvPicPr preferRelativeResize="0"/>
          <p:nvPr/>
        </p:nvPicPr>
        <p:blipFill rotWithShape="1">
          <a:blip r:embed="rId3">
            <a:alphaModFix amt="26000"/>
          </a:blip>
          <a:srcRect/>
          <a:stretch/>
        </p:blipFill>
        <p:spPr>
          <a:xfrm rot="-636906">
            <a:off x="8802625" y="3170655"/>
            <a:ext cx="4501252" cy="55557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AA3957-828A-B046-8C35-A8A39AA2DBC1}"/>
              </a:ext>
            </a:extLst>
          </p:cNvPr>
          <p:cNvSpPr txBox="1"/>
          <p:nvPr/>
        </p:nvSpPr>
        <p:spPr>
          <a:xfrm>
            <a:off x="7667897" y="6126480"/>
            <a:ext cx="66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eat"/>
                <a:ea typeface="Caveat"/>
                <a:cs typeface="Caveat"/>
                <a:sym typeface="Caveat"/>
              </a:rPr>
              <a:t>JLR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343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"/>
          <p:cNvSpPr/>
          <p:nvPr/>
        </p:nvSpPr>
        <p:spPr>
          <a:xfrm>
            <a:off x="-217867" y="560933"/>
            <a:ext cx="6557707" cy="940000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67A12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2"/>
          <p:cNvSpPr txBox="1">
            <a:spLocks noGrp="1"/>
          </p:cNvSpPr>
          <p:nvPr>
            <p:ph type="title"/>
          </p:nvPr>
        </p:nvSpPr>
        <p:spPr>
          <a:xfrm>
            <a:off x="415600" y="629943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oboto"/>
              <a:buNone/>
            </a:pPr>
            <a:r>
              <a:rPr lang="en" sz="4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Discussion Topics</a:t>
            </a:r>
            <a:endParaRPr sz="40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12"/>
          <p:cNvSpPr txBox="1">
            <a:spLocks noGrp="1"/>
          </p:cNvSpPr>
          <p:nvPr>
            <p:ph type="body" idx="1"/>
          </p:nvPr>
        </p:nvSpPr>
        <p:spPr>
          <a:xfrm>
            <a:off x="415600" y="1936575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222139" indent="0">
              <a:lnSpc>
                <a:spcPct val="100000"/>
              </a:lnSpc>
              <a:buSzPct val="48522"/>
              <a:buNone/>
            </a:pPr>
            <a:r>
              <a:rPr lang="en" sz="24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What do we want to do with our skills? (what is your recipe for ?)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To improve your 2 things (or for your Cookbook recipe)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What skills do you see yourself exercising to make things better?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What skills will other people strengthen, if you are successful?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" sz="24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Who or what helps you build your skills?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How might your work help others learn or demonstrate their     	</a:t>
            </a:r>
            <a:br>
              <a:rPr lang="en" sz="24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</a:br>
            <a:r>
              <a:rPr lang="en" sz="2400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 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skills?</a:t>
            </a:r>
            <a:endParaRPr lang="en" sz="24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114300" indent="0">
              <a:buNone/>
            </a:pPr>
            <a:endParaRPr lang="en" sz="2400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114300" indent="0">
              <a:buNone/>
            </a:pPr>
            <a:r>
              <a:rPr lang="en" sz="5000" i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	</a:t>
            </a:r>
            <a:r>
              <a:rPr lang="en" i="1" dirty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Which of the above possibly has a “right” answer?</a:t>
            </a:r>
            <a:endParaRPr i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pPr marL="0" indent="0">
              <a:lnSpc>
                <a:spcPct val="100000"/>
              </a:lnSpc>
              <a:buNone/>
            </a:pPr>
            <a:endParaRPr sz="4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SzPct val="64285"/>
              <a:buNone/>
            </a:pPr>
            <a:endParaRPr dirty="0"/>
          </a:p>
          <a:p>
            <a:pPr marL="609585" lvl="0" indent="-328067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ct val="74982"/>
              <a:buNone/>
            </a:pPr>
            <a:endParaRPr sz="1467" dirty="0">
              <a:solidFill>
                <a:schemeClr val="dk1"/>
              </a:solidFill>
            </a:endParaRPr>
          </a:p>
        </p:txBody>
      </p:sp>
      <p:pic>
        <p:nvPicPr>
          <p:cNvPr id="211" name="Google Shape;211;p12"/>
          <p:cNvPicPr preferRelativeResize="0"/>
          <p:nvPr/>
        </p:nvPicPr>
        <p:blipFill rotWithShape="1">
          <a:blip r:embed="rId3">
            <a:alphaModFix amt="26000"/>
          </a:blip>
          <a:srcRect/>
          <a:stretch/>
        </p:blipFill>
        <p:spPr>
          <a:xfrm rot="-636906">
            <a:off x="9153674" y="3547829"/>
            <a:ext cx="4501252" cy="5555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98673" y="5724873"/>
            <a:ext cx="926300" cy="90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371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839</Words>
  <Application>Microsoft Macintosh PowerPoint</Application>
  <PresentationFormat>Widescreen</PresentationFormat>
  <Paragraphs>120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Caveat</vt:lpstr>
      <vt:lpstr>Montserrat</vt:lpstr>
      <vt:lpstr>Noto Sans Symbols</vt:lpstr>
      <vt:lpstr>Roboto</vt:lpstr>
      <vt:lpstr>Wingdings</vt:lpstr>
      <vt:lpstr>Office Theme</vt:lpstr>
      <vt:lpstr>Community of Practice</vt:lpstr>
      <vt:lpstr>PowerPoint Presentation</vt:lpstr>
      <vt:lpstr>PowerPoint Presentation</vt:lpstr>
      <vt:lpstr>PowerPoint Presentation</vt:lpstr>
      <vt:lpstr>Discussion Opportunity</vt:lpstr>
      <vt:lpstr>PowerPoint Presentation</vt:lpstr>
      <vt:lpstr>PowerPoint Presentation</vt:lpstr>
      <vt:lpstr>What skills did I use?</vt:lpstr>
      <vt:lpstr>Discussion Topics</vt:lpstr>
      <vt:lpstr>What’s Next?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Poindexter</dc:creator>
  <cp:lastModifiedBy>Renee Poindexter</cp:lastModifiedBy>
  <cp:revision>4</cp:revision>
  <dcterms:created xsi:type="dcterms:W3CDTF">2022-02-23T17:39:29Z</dcterms:created>
  <dcterms:modified xsi:type="dcterms:W3CDTF">2022-02-23T20:15:53Z</dcterms:modified>
</cp:coreProperties>
</file>