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7" r:id="rId2"/>
    <p:sldId id="266" r:id="rId3"/>
    <p:sldId id="277" r:id="rId4"/>
    <p:sldId id="26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4719"/>
  </p:normalViewPr>
  <p:slideViewPr>
    <p:cSldViewPr snapToGrid="0" snapToObjects="1">
      <p:cViewPr varScale="1">
        <p:scale>
          <a:sx n="95" d="100"/>
          <a:sy n="95" d="100"/>
        </p:scale>
        <p:origin x="680"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1E06C-ECA2-A547-A48C-BE0C943952BF}" type="datetimeFigureOut">
              <a:rPr lang="en-US" smtClean="0"/>
              <a:t>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05CFF-CABB-484D-AB82-8862170D08CE}" type="slidenum">
              <a:rPr lang="en-US" smtClean="0"/>
              <a:t>‹#›</a:t>
            </a:fld>
            <a:endParaRPr lang="en-US"/>
          </a:p>
        </p:txBody>
      </p:sp>
    </p:spTree>
    <p:extLst>
      <p:ext uri="{BB962C8B-B14F-4D97-AF65-F5344CB8AC3E}">
        <p14:creationId xmlns:p14="http://schemas.microsoft.com/office/powerpoint/2010/main" val="192817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b="1">
                <a:solidFill>
                  <a:schemeClr val="dk1"/>
                </a:solidFill>
                <a:latin typeface="Times New Roman"/>
                <a:ea typeface="Times New Roman"/>
                <a:cs typeface="Times New Roman"/>
                <a:sym typeface="Times New Roman"/>
              </a:rPr>
              <a:t>Welcome: </a:t>
            </a:r>
            <a:r>
              <a:rPr lang="en" sz="1200">
                <a:solidFill>
                  <a:schemeClr val="dk1"/>
                </a:solidFill>
                <a:latin typeface="Times New Roman"/>
                <a:ea typeface="Times New Roman"/>
                <a:cs typeface="Times New Roman"/>
                <a:sym typeface="Times New Roman"/>
              </a:rPr>
              <a:t>We are on a mission! You have been invited to participate in this Pilot Project called DART: Datacasting Action Research Team. Together, we will discover possibilities for solving the problem of lack of connectivity. In cooperation with the New Mexico Public Education Department (NMPED), we are piloting datacasting as a method of improving learning in the home, especially for families whose internet access is not strong enough to support online learning. Under the terms of the Martinez/Yazzie Lawsuit, every family must have a computing device available for learning with a connection that lets learners stream a video, upload/download files and participate in online learning using the systems it provides.</a:t>
            </a:r>
            <a:endParaRPr sz="1200">
              <a:solidFill>
                <a:schemeClr val="dk1"/>
              </a:solidFill>
              <a:latin typeface="Times New Roman"/>
              <a:ea typeface="Times New Roman"/>
              <a:cs typeface="Times New Roman"/>
              <a:sym typeface="Times New Roman"/>
            </a:endParaRPr>
          </a:p>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To accomplish these goals, the Datacasting Pilot is seeking parents and teachers to join DART – Datacasting Action Research Teams – who together will produce a final product called the </a:t>
            </a:r>
            <a:r>
              <a:rPr lang="en" sz="1200" b="1">
                <a:solidFill>
                  <a:schemeClr val="dk1"/>
                </a:solidFill>
                <a:latin typeface="Times New Roman"/>
                <a:ea typeface="Times New Roman"/>
                <a:cs typeface="Times New Roman"/>
                <a:sym typeface="Times New Roman"/>
              </a:rPr>
              <a:t>“Datacasting Family Cookbook: Recipes for Improving Learning @ Home”</a:t>
            </a:r>
            <a:endParaRPr sz="1200" b="1">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224839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3962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27907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The families who have the receivers will be engaged with their children, along with their teachers and facilitators, to give feedback and ideas for what works and what doesn’t along with new insights that have emerged from learning together with the datacasting receiver and its capacity to deliver communication for learning at home. These ideas, or best practices, will be gathered as recipes for the DART Cookbook, which will support how to best implement the strategies for over 42,000 homes in New Mexico who are currently not being served equitably with technology connectivity.</a:t>
            </a:r>
            <a:endParaRPr sz="1200">
              <a:solidFill>
                <a:schemeClr val="dk1"/>
              </a:solidFill>
              <a:latin typeface="Times New Roman"/>
              <a:ea typeface="Times New Roman"/>
              <a:cs typeface="Times New Roman"/>
              <a:sym typeface="Times New Roman"/>
            </a:endParaRPr>
          </a:p>
          <a:p>
            <a:pPr marL="0" lvl="0" indent="0" algn="l" rtl="0">
              <a:lnSpc>
                <a:spcPct val="100000"/>
              </a:lnSpc>
              <a:spcBef>
                <a:spcPts val="600"/>
              </a:spcBef>
              <a:spcAft>
                <a:spcPts val="0"/>
              </a:spcAft>
              <a:buSzPts val="1100"/>
              <a:buNone/>
            </a:pPr>
            <a:endParaRPr/>
          </a:p>
        </p:txBody>
      </p:sp>
    </p:spTree>
    <p:extLst>
      <p:ext uri="{BB962C8B-B14F-4D97-AF65-F5344CB8AC3E}">
        <p14:creationId xmlns:p14="http://schemas.microsoft.com/office/powerpoint/2010/main" val="2504842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ED9DE-8BCD-5146-A0EB-3255A8C00F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9C0736-4495-8B49-AB59-1D73D5495A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1BC265-4546-CA44-AFE3-64CDAF569CE7}"/>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5" name="Footer Placeholder 4">
            <a:extLst>
              <a:ext uri="{FF2B5EF4-FFF2-40B4-BE49-F238E27FC236}">
                <a16:creationId xmlns:a16="http://schemas.microsoft.com/office/drawing/2014/main" id="{9A08974E-0DFA-0049-A549-854DE2E69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F52067-37EA-654B-BD5A-D2E6E0725681}"/>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346377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9E63-E1DF-8B4B-A584-35ECEF8913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71B8D3-946A-9F42-9DCE-CEEB9A9FF5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C4F84-4D07-AC41-926A-5837665AEB62}"/>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5" name="Footer Placeholder 4">
            <a:extLst>
              <a:ext uri="{FF2B5EF4-FFF2-40B4-BE49-F238E27FC236}">
                <a16:creationId xmlns:a16="http://schemas.microsoft.com/office/drawing/2014/main" id="{292B6829-FBDB-FC4C-B38F-A81A1E5C0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071320-CA0E-6444-9520-0486528F7E61}"/>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180003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4F9FCD-885D-0B45-8D63-4AEC9D7302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4883D5-A121-1B4B-BE5D-F5BE5E22399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013615-16C6-7D42-B93E-E9D2D1F5A9D5}"/>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5" name="Footer Placeholder 4">
            <a:extLst>
              <a:ext uri="{FF2B5EF4-FFF2-40B4-BE49-F238E27FC236}">
                <a16:creationId xmlns:a16="http://schemas.microsoft.com/office/drawing/2014/main" id="{00912C00-3B6F-E449-9B93-6DE0ECFA1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32C0E-413F-0345-865D-FE582B0E6885}"/>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339616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548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7228-E380-4F47-A62F-8006AFECF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D90FF5-7ADC-B940-8856-D4DA1508B0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61836-D508-0845-BF36-0855F18ECA2C}"/>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5" name="Footer Placeholder 4">
            <a:extLst>
              <a:ext uri="{FF2B5EF4-FFF2-40B4-BE49-F238E27FC236}">
                <a16:creationId xmlns:a16="http://schemas.microsoft.com/office/drawing/2014/main" id="{96F31658-9623-244B-A11E-402A0B10B9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8EDF0B-A69A-6244-88E9-A6A63C0E366E}"/>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343935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6B490-4C41-034E-9856-3711C3CC0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C9E7AB-3788-F84A-9EC2-D2A5737F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FB6C93-E865-D24C-84A8-37DC09ADB83A}"/>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5" name="Footer Placeholder 4">
            <a:extLst>
              <a:ext uri="{FF2B5EF4-FFF2-40B4-BE49-F238E27FC236}">
                <a16:creationId xmlns:a16="http://schemas.microsoft.com/office/drawing/2014/main" id="{E0F19534-8B1A-E545-8D6F-95A3828C7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C1E48-81C3-D64C-BB04-8E02D63975A2}"/>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296554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3EA1-3E45-034C-9EA6-5BFBE3AAAF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770907-D90E-8E49-995E-8BB74EF678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C374C1-FC10-3248-8438-982098E7A2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1C08C2-6B2B-4A48-A700-C3FDB8D2DB93}"/>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6" name="Footer Placeholder 5">
            <a:extLst>
              <a:ext uri="{FF2B5EF4-FFF2-40B4-BE49-F238E27FC236}">
                <a16:creationId xmlns:a16="http://schemas.microsoft.com/office/drawing/2014/main" id="{46B70245-9C35-7C49-911F-D288BAA9A8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708FA9-F60C-5148-8A50-156CC482A2A0}"/>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1857919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12A0-E9FE-D848-AB1F-C0532AD4F1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2A01A-261F-6047-AB05-FC1CC681CB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91C73D8-9A21-FA49-A033-67EB9B8ACF1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6DC780-579F-2644-A14F-E6504E543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B864E9-F4C0-BD40-B57E-45E7269367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37B1C-7E15-8F4B-92DB-6B9EBA3B1E91}"/>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8" name="Footer Placeholder 7">
            <a:extLst>
              <a:ext uri="{FF2B5EF4-FFF2-40B4-BE49-F238E27FC236}">
                <a16:creationId xmlns:a16="http://schemas.microsoft.com/office/drawing/2014/main" id="{C817A24B-C4C4-C240-9569-BD4BD7B361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D1C139-65AF-A14D-9665-B1E08D006E35}"/>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221511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8A5F-43EA-2F4E-B1C5-FA81BD38FF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CBDB74-B246-AE48-9EA0-6E931FF59A2B}"/>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4" name="Footer Placeholder 3">
            <a:extLst>
              <a:ext uri="{FF2B5EF4-FFF2-40B4-BE49-F238E27FC236}">
                <a16:creationId xmlns:a16="http://schemas.microsoft.com/office/drawing/2014/main" id="{6DD249A6-C8A9-004D-A09C-9206BC8BE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84EE7-85EA-B34A-B81D-6ABD2F40B652}"/>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98168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CB2EFB-B1DB-5445-A9E5-7872F9DA422A}"/>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3" name="Footer Placeholder 2">
            <a:extLst>
              <a:ext uri="{FF2B5EF4-FFF2-40B4-BE49-F238E27FC236}">
                <a16:creationId xmlns:a16="http://schemas.microsoft.com/office/drawing/2014/main" id="{3FB231FC-3B78-FE4D-B5AF-54BC7DC2F0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99A4E0-E828-F243-8D29-05F5837527B9}"/>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242859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C8D4-44AE-394D-B58F-1F162D23C0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80E4A1-892A-F346-8F73-BA460076BA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C3904E-2A35-714C-BCE6-2184E4D67C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E765DD-CBBF-F14D-9156-1ABBE6544681}"/>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6" name="Footer Placeholder 5">
            <a:extLst>
              <a:ext uri="{FF2B5EF4-FFF2-40B4-BE49-F238E27FC236}">
                <a16:creationId xmlns:a16="http://schemas.microsoft.com/office/drawing/2014/main" id="{14B11052-B381-E848-9911-AED100C58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4539AB-B6AF-FF48-B39B-41E15B265157}"/>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157223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10509-0956-E04A-A464-FB39ECD0CA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A2AB74-EECB-9B43-9F48-3188E77D7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BDCAB7-4FF1-7441-A760-62D61351B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6E4D54-0541-F240-A38C-B774E32A0430}"/>
              </a:ext>
            </a:extLst>
          </p:cNvPr>
          <p:cNvSpPr>
            <a:spLocks noGrp="1"/>
          </p:cNvSpPr>
          <p:nvPr>
            <p:ph type="dt" sz="half" idx="10"/>
          </p:nvPr>
        </p:nvSpPr>
        <p:spPr/>
        <p:txBody>
          <a:bodyPr/>
          <a:lstStyle/>
          <a:p>
            <a:fld id="{F454D61B-7D8D-F446-9B4C-E002817DB08A}" type="datetimeFigureOut">
              <a:rPr lang="en-US" smtClean="0"/>
              <a:t>2/7/22</a:t>
            </a:fld>
            <a:endParaRPr lang="en-US"/>
          </a:p>
        </p:txBody>
      </p:sp>
      <p:sp>
        <p:nvSpPr>
          <p:cNvPr id="6" name="Footer Placeholder 5">
            <a:extLst>
              <a:ext uri="{FF2B5EF4-FFF2-40B4-BE49-F238E27FC236}">
                <a16:creationId xmlns:a16="http://schemas.microsoft.com/office/drawing/2014/main" id="{427702F5-1F14-284C-9F4D-26A1687CF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E3397-71CE-E541-AB47-3DEB040A581F}"/>
              </a:ext>
            </a:extLst>
          </p:cNvPr>
          <p:cNvSpPr>
            <a:spLocks noGrp="1"/>
          </p:cNvSpPr>
          <p:nvPr>
            <p:ph type="sldNum" sz="quarter" idx="12"/>
          </p:nvPr>
        </p:nvSpPr>
        <p:spPr/>
        <p:txBody>
          <a:bodyPr/>
          <a:lstStyle/>
          <a:p>
            <a:fld id="{0F633F5E-B83D-F949-9B7B-1C3EFC80EFA2}" type="slidenum">
              <a:rPr lang="en-US" smtClean="0"/>
              <a:t>‹#›</a:t>
            </a:fld>
            <a:endParaRPr lang="en-US"/>
          </a:p>
        </p:txBody>
      </p:sp>
    </p:spTree>
    <p:extLst>
      <p:ext uri="{BB962C8B-B14F-4D97-AF65-F5344CB8AC3E}">
        <p14:creationId xmlns:p14="http://schemas.microsoft.com/office/powerpoint/2010/main" val="172992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D66A23-345D-5346-A453-D1F6E202E8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628913-9011-ED4D-8B60-7C04326AF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558E1-ACCB-2546-9A2F-6D348B1C3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4D61B-7D8D-F446-9B4C-E002817DB08A}" type="datetimeFigureOut">
              <a:rPr lang="en-US" smtClean="0"/>
              <a:t>2/7/22</a:t>
            </a:fld>
            <a:endParaRPr lang="en-US"/>
          </a:p>
        </p:txBody>
      </p:sp>
      <p:sp>
        <p:nvSpPr>
          <p:cNvPr id="5" name="Footer Placeholder 4">
            <a:extLst>
              <a:ext uri="{FF2B5EF4-FFF2-40B4-BE49-F238E27FC236}">
                <a16:creationId xmlns:a16="http://schemas.microsoft.com/office/drawing/2014/main" id="{53D49035-7F73-D442-84BD-5C233C379E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ECF25A-6A78-2A47-941D-946D4E65C7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33F5E-B83D-F949-9B7B-1C3EFC80EFA2}" type="slidenum">
              <a:rPr lang="en-US" smtClean="0"/>
              <a:t>‹#›</a:t>
            </a:fld>
            <a:endParaRPr lang="en-US"/>
          </a:p>
        </p:txBody>
      </p:sp>
    </p:spTree>
    <p:extLst>
      <p:ext uri="{BB962C8B-B14F-4D97-AF65-F5344CB8AC3E}">
        <p14:creationId xmlns:p14="http://schemas.microsoft.com/office/powerpoint/2010/main" val="269293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descr="A picture containing person, grass, outdoor, people&#10;&#10;Description automatically generated"/>
          <p:cNvPicPr preferRelativeResize="0"/>
          <p:nvPr/>
        </p:nvPicPr>
        <p:blipFill rotWithShape="1">
          <a:blip r:embed="rId3">
            <a:alphaModFix amt="21000"/>
          </a:blip>
          <a:srcRect/>
          <a:stretch/>
        </p:blipFill>
        <p:spPr>
          <a:xfrm>
            <a:off x="-106016" y="-635000"/>
            <a:ext cx="12298016" cy="8198677"/>
          </a:xfrm>
          <a:prstGeom prst="rect">
            <a:avLst/>
          </a:prstGeom>
          <a:noFill/>
          <a:ln>
            <a:noFill/>
          </a:ln>
        </p:spPr>
      </p:pic>
      <p:pic>
        <p:nvPicPr>
          <p:cNvPr id="55" name="Google Shape;55;p1"/>
          <p:cNvPicPr preferRelativeResize="0"/>
          <p:nvPr/>
        </p:nvPicPr>
        <p:blipFill rotWithShape="1">
          <a:blip r:embed="rId4">
            <a:alphaModFix amt="26000"/>
          </a:blip>
          <a:srcRect/>
          <a:stretch/>
        </p:blipFill>
        <p:spPr>
          <a:xfrm rot="-636906">
            <a:off x="3792367" y="137818"/>
            <a:ext cx="4501252" cy="5555733"/>
          </a:xfrm>
          <a:prstGeom prst="rect">
            <a:avLst/>
          </a:prstGeom>
          <a:noFill/>
          <a:ln>
            <a:noFill/>
          </a:ln>
        </p:spPr>
      </p:pic>
      <p:sp>
        <p:nvSpPr>
          <p:cNvPr id="56" name="Google Shape;56;p1"/>
          <p:cNvSpPr txBox="1">
            <a:spLocks noGrp="1"/>
          </p:cNvSpPr>
          <p:nvPr>
            <p:ph type="ctrTitle"/>
          </p:nvPr>
        </p:nvSpPr>
        <p:spPr>
          <a:xfrm>
            <a:off x="415611" y="178884"/>
            <a:ext cx="11360800" cy="2736800"/>
          </a:xfrm>
          <a:prstGeom prst="rect">
            <a:avLst/>
          </a:prstGeom>
          <a:noFill/>
          <a:ln>
            <a:noFill/>
          </a:ln>
        </p:spPr>
        <p:txBody>
          <a:bodyPr spcFirstLastPara="1" vert="horz" wrap="square" lIns="121900" tIns="121900" rIns="121900" bIns="121900" rtlCol="0" anchor="b" anchorCtr="0">
            <a:normAutofit/>
          </a:bodyPr>
          <a:lstStyle/>
          <a:p>
            <a:pPr>
              <a:lnSpc>
                <a:spcPct val="100000"/>
              </a:lnSpc>
              <a:spcBef>
                <a:spcPts val="0"/>
              </a:spcBef>
              <a:buSzPts val="5200"/>
            </a:pPr>
            <a:r>
              <a:rPr lang="en" sz="7200" b="1">
                <a:solidFill>
                  <a:srgbClr val="71AD2F"/>
                </a:solidFill>
                <a:latin typeface="Roboto"/>
                <a:ea typeface="Roboto"/>
                <a:cs typeface="Roboto"/>
                <a:sym typeface="Roboto"/>
              </a:rPr>
              <a:t>Community of Practice</a:t>
            </a:r>
            <a:endParaRPr sz="7200" b="1">
              <a:solidFill>
                <a:srgbClr val="71AD2F"/>
              </a:solidFill>
              <a:latin typeface="Roboto"/>
              <a:ea typeface="Roboto"/>
              <a:cs typeface="Roboto"/>
              <a:sym typeface="Roboto"/>
            </a:endParaRPr>
          </a:p>
        </p:txBody>
      </p:sp>
      <p:sp>
        <p:nvSpPr>
          <p:cNvPr id="57" name="Google Shape;57;p1"/>
          <p:cNvSpPr txBox="1">
            <a:spLocks noGrp="1"/>
          </p:cNvSpPr>
          <p:nvPr>
            <p:ph type="subTitle" idx="1"/>
          </p:nvPr>
        </p:nvSpPr>
        <p:spPr>
          <a:xfrm>
            <a:off x="415600" y="2668552"/>
            <a:ext cx="11360800" cy="1056800"/>
          </a:xfrm>
          <a:prstGeom prst="rect">
            <a:avLst/>
          </a:prstGeom>
          <a:noFill/>
          <a:ln>
            <a:noFill/>
          </a:ln>
        </p:spPr>
        <p:txBody>
          <a:bodyPr spcFirstLastPara="1" vert="horz" wrap="square" lIns="121900" tIns="121900" rIns="121900" bIns="121900" rtlCol="0" anchor="t" anchorCtr="0">
            <a:normAutofit/>
          </a:bodyPr>
          <a:lstStyle/>
          <a:p>
            <a:pPr>
              <a:lnSpc>
                <a:spcPct val="100000"/>
              </a:lnSpc>
              <a:spcBef>
                <a:spcPts val="0"/>
              </a:spcBef>
              <a:buSzPts val="2800"/>
            </a:pPr>
            <a:r>
              <a:rPr lang="en-US" dirty="0">
                <a:latin typeface="Roboto"/>
                <a:ea typeface="Roboto"/>
                <a:cs typeface="Roboto"/>
                <a:sym typeface="Roboto"/>
              </a:rPr>
              <a:t>Lesson 1:Review</a:t>
            </a:r>
          </a:p>
          <a:p>
            <a:pPr>
              <a:lnSpc>
                <a:spcPct val="100000"/>
              </a:lnSpc>
              <a:spcBef>
                <a:spcPts val="0"/>
              </a:spcBef>
              <a:buSzPts val="2800"/>
            </a:pPr>
            <a:r>
              <a:rPr lang="en-US" dirty="0">
                <a:latin typeface="Roboto"/>
                <a:ea typeface="Roboto"/>
                <a:cs typeface="Roboto"/>
                <a:sym typeface="Roboto"/>
              </a:rPr>
              <a:t>SCOUT Learning  </a:t>
            </a:r>
            <a:endParaRPr dirty="0">
              <a:latin typeface="Roboto"/>
              <a:ea typeface="Roboto"/>
              <a:cs typeface="Roboto"/>
              <a:sym typeface="Roboto"/>
            </a:endParaRPr>
          </a:p>
        </p:txBody>
      </p:sp>
      <p:pic>
        <p:nvPicPr>
          <p:cNvPr id="58" name="Google Shape;58;p1"/>
          <p:cNvPicPr preferRelativeResize="0"/>
          <p:nvPr/>
        </p:nvPicPr>
        <p:blipFill>
          <a:blip r:embed="rId5">
            <a:alphaModFix/>
          </a:blip>
          <a:stretch>
            <a:fillRect/>
          </a:stretch>
        </p:blipFill>
        <p:spPr>
          <a:xfrm>
            <a:off x="8254569" y="3973534"/>
            <a:ext cx="3937436" cy="2884465"/>
          </a:xfrm>
          <a:prstGeom prst="rect">
            <a:avLst/>
          </a:prstGeom>
          <a:noFill/>
          <a:ln>
            <a:noFill/>
          </a:ln>
        </p:spPr>
      </p:pic>
    </p:spTree>
    <p:extLst>
      <p:ext uri="{BB962C8B-B14F-4D97-AF65-F5344CB8AC3E}">
        <p14:creationId xmlns:p14="http://schemas.microsoft.com/office/powerpoint/2010/main" val="273829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4000">
                <a:solidFill>
                  <a:schemeClr val="lt1"/>
                </a:solidFill>
                <a:latin typeface="Roboto"/>
                <a:ea typeface="Roboto"/>
                <a:cs typeface="Roboto"/>
                <a:sym typeface="Roboto"/>
              </a:rPr>
              <a:t>Scouts Discovering New Territory</a:t>
            </a:r>
            <a:endParaRPr sz="400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fontScale="92500" lnSpcReduction="10000"/>
          </a:bodyPr>
          <a:lstStyle/>
          <a:p>
            <a:pPr>
              <a:lnSpc>
                <a:spcPct val="150000"/>
              </a:lnSpc>
              <a:buFont typeface="Arial"/>
              <a:buChar char="•"/>
            </a:pPr>
            <a:r>
              <a:rPr lang="en" sz="2667">
                <a:solidFill>
                  <a:schemeClr val="dk2"/>
                </a:solidFill>
                <a:latin typeface="Roboto"/>
                <a:ea typeface="Roboto"/>
                <a:cs typeface="Roboto"/>
                <a:sym typeface="Roboto"/>
              </a:rPr>
              <a:t>Have courage to explore new possibilities</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Align efforts for finding new ground</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Are eager to uncover the clues along the way</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Find satisfaction in contributing their piece</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Appreciate the contributions of others on the team</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Show up to consistently to grow ideas into next steps</a:t>
            </a:r>
            <a:endParaRPr sz="2667">
              <a:solidFill>
                <a:schemeClr val="dk2"/>
              </a:solidFill>
              <a:latin typeface="Roboto"/>
              <a:ea typeface="Roboto"/>
              <a:cs typeface="Roboto"/>
              <a:sym typeface="Roboto"/>
            </a:endParaRPr>
          </a:p>
          <a:p>
            <a:pPr>
              <a:lnSpc>
                <a:spcPct val="150000"/>
              </a:lnSpc>
              <a:buFont typeface="Arial"/>
              <a:buChar char="•"/>
            </a:pPr>
            <a:r>
              <a:rPr lang="en" sz="2667">
                <a:solidFill>
                  <a:schemeClr val="dk2"/>
                </a:solidFill>
                <a:latin typeface="Roboto"/>
                <a:ea typeface="Roboto"/>
                <a:cs typeface="Roboto"/>
                <a:sym typeface="Roboto"/>
              </a:rPr>
              <a:t>Make a difference because they care to do so</a:t>
            </a:r>
            <a:endParaRPr sz="2667">
              <a:solidFill>
                <a:schemeClr val="dk2"/>
              </a:solidFill>
              <a:latin typeface="Roboto"/>
              <a:ea typeface="Roboto"/>
              <a:cs typeface="Roboto"/>
              <a:sym typeface="Roboto"/>
            </a:endParaRPr>
          </a:p>
          <a:p>
            <a:pPr indent="-474121">
              <a:lnSpc>
                <a:spcPct val="150000"/>
              </a:lnSpc>
              <a:buSzPts val="2000"/>
              <a:buFont typeface="Roboto"/>
              <a:buChar char="•"/>
            </a:pPr>
            <a:r>
              <a:rPr lang="en" sz="2667">
                <a:latin typeface="Roboto"/>
                <a:ea typeface="Roboto"/>
                <a:cs typeface="Roboto"/>
                <a:sym typeface="Roboto"/>
              </a:rPr>
              <a:t>Expect joyful learning along the way</a:t>
            </a:r>
            <a:endParaRPr sz="2667">
              <a:latin typeface="Roboto"/>
              <a:ea typeface="Roboto"/>
              <a:cs typeface="Roboto"/>
              <a:sym typeface="Roboto"/>
            </a:endParaRPr>
          </a:p>
        </p:txBody>
      </p:sp>
    </p:spTree>
    <p:extLst>
      <p:ext uri="{BB962C8B-B14F-4D97-AF65-F5344CB8AC3E}">
        <p14:creationId xmlns:p14="http://schemas.microsoft.com/office/powerpoint/2010/main" val="520249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1"/>
          <p:cNvPicPr preferRelativeResize="0"/>
          <p:nvPr/>
        </p:nvPicPr>
        <p:blipFill rotWithShape="1">
          <a:blip r:embed="rId3">
            <a:alphaModFix amt="26000"/>
          </a:blip>
          <a:srcRect/>
          <a:stretch/>
        </p:blipFill>
        <p:spPr>
          <a:xfrm rot="-636906">
            <a:off x="8802625" y="3170655"/>
            <a:ext cx="4501252" cy="5555733"/>
          </a:xfrm>
          <a:prstGeom prst="rect">
            <a:avLst/>
          </a:prstGeom>
          <a:noFill/>
          <a:ln>
            <a:noFill/>
          </a:ln>
        </p:spPr>
      </p:pic>
      <p:sp>
        <p:nvSpPr>
          <p:cNvPr id="140" name="Google Shape;140;p11"/>
          <p:cNvSpPr/>
          <p:nvPr/>
        </p:nvSpPr>
        <p:spPr>
          <a:xfrm>
            <a:off x="-217867" y="560933"/>
            <a:ext cx="92236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41" name="Google Shape;141;p11"/>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US" sz="4000" dirty="0">
                <a:solidFill>
                  <a:schemeClr val="lt1"/>
                </a:solidFill>
                <a:latin typeface="Roboto"/>
                <a:ea typeface="Roboto"/>
                <a:cs typeface="Roboto"/>
                <a:sym typeface="Roboto"/>
              </a:rPr>
              <a:t>Design a personal goal for yourself</a:t>
            </a:r>
            <a:endParaRPr sz="4000" dirty="0">
              <a:solidFill>
                <a:schemeClr val="lt1"/>
              </a:solidFill>
              <a:latin typeface="Roboto"/>
              <a:ea typeface="Roboto"/>
              <a:cs typeface="Roboto"/>
              <a:sym typeface="Roboto"/>
            </a:endParaRPr>
          </a:p>
        </p:txBody>
      </p:sp>
      <p:sp>
        <p:nvSpPr>
          <p:cNvPr id="142" name="Google Shape;142;p11"/>
          <p:cNvSpPr txBox="1">
            <a:spLocks noGrp="1"/>
          </p:cNvSpPr>
          <p:nvPr>
            <p:ph type="body" idx="1"/>
          </p:nvPr>
        </p:nvSpPr>
        <p:spPr>
          <a:xfrm>
            <a:off x="415600" y="1709433"/>
            <a:ext cx="11360800" cy="4555200"/>
          </a:xfrm>
          <a:prstGeom prst="rect">
            <a:avLst/>
          </a:prstGeom>
          <a:noFill/>
          <a:ln>
            <a:noFill/>
          </a:ln>
        </p:spPr>
        <p:txBody>
          <a:bodyPr spcFirstLastPara="1" vert="horz" wrap="square" lIns="121900" tIns="121900" rIns="121900" bIns="121900" rtlCol="0" anchor="t" anchorCtr="0">
            <a:normAutofit/>
          </a:bodyPr>
          <a:lstStyle/>
          <a:p>
            <a:pPr marL="152396" indent="0">
              <a:buNone/>
            </a:pPr>
            <a:r>
              <a:rPr lang="en-US" sz="2667" dirty="0">
                <a:latin typeface="Roboto"/>
                <a:ea typeface="Roboto"/>
                <a:cs typeface="Roboto"/>
                <a:sym typeface="Roboto"/>
              </a:rPr>
              <a:t>Based on your idea:  what you want to improve?</a:t>
            </a:r>
          </a:p>
          <a:p>
            <a:pPr marL="152396" indent="0">
              <a:buNone/>
            </a:pPr>
            <a:endParaRPr lang="en-US" sz="2667" dirty="0">
              <a:latin typeface="Roboto"/>
              <a:ea typeface="Roboto"/>
              <a:cs typeface="Roboto"/>
              <a:sym typeface="Roboto"/>
            </a:endParaRPr>
          </a:p>
          <a:p>
            <a:pPr marL="152396" indent="0">
              <a:buNone/>
            </a:pPr>
            <a:r>
              <a:rPr lang="en-US" sz="2667" dirty="0">
                <a:latin typeface="Roboto"/>
                <a:ea typeface="Roboto"/>
                <a:cs typeface="Roboto"/>
                <a:sym typeface="Roboto"/>
              </a:rPr>
              <a:t>Your video or written expression:  what does success look like?</a:t>
            </a:r>
          </a:p>
          <a:p>
            <a:pPr marL="152396" indent="0">
              <a:buNone/>
            </a:pPr>
            <a:endParaRPr lang="en-US" sz="2667" dirty="0">
              <a:latin typeface="Roboto"/>
              <a:ea typeface="Roboto"/>
              <a:cs typeface="Roboto"/>
              <a:sym typeface="Roboto"/>
            </a:endParaRPr>
          </a:p>
          <a:p>
            <a:pPr marL="152396" indent="0">
              <a:buNone/>
            </a:pPr>
            <a:r>
              <a:rPr lang="en-US" sz="2667" dirty="0">
                <a:latin typeface="Roboto"/>
                <a:ea typeface="Roboto"/>
                <a:cs typeface="Roboto"/>
                <a:sym typeface="Roboto"/>
              </a:rPr>
              <a:t>Make a short video with your expression</a:t>
            </a:r>
          </a:p>
          <a:p>
            <a:pPr marL="152396" indent="0">
              <a:buNone/>
            </a:pPr>
            <a:endParaRPr lang="en-US" sz="2667" dirty="0">
              <a:latin typeface="Roboto"/>
              <a:ea typeface="Roboto"/>
              <a:cs typeface="Roboto"/>
              <a:sym typeface="Roboto"/>
            </a:endParaRPr>
          </a:p>
          <a:p>
            <a:pPr marL="152396" indent="0">
              <a:buNone/>
            </a:pPr>
            <a:r>
              <a:rPr lang="en-US" sz="2667" dirty="0">
                <a:latin typeface="Roboto"/>
                <a:ea typeface="Roboto"/>
                <a:cs typeface="Roboto"/>
                <a:sym typeface="Roboto"/>
              </a:rPr>
              <a:t>Join in on Monday to support learning together in our Community of Practice.</a:t>
            </a:r>
          </a:p>
        </p:txBody>
      </p:sp>
    </p:spTree>
    <p:extLst>
      <p:ext uri="{BB962C8B-B14F-4D97-AF65-F5344CB8AC3E}">
        <p14:creationId xmlns:p14="http://schemas.microsoft.com/office/powerpoint/2010/main" val="357931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7" descr="A picture containing indoor, food, wooden, dish&#10;&#10;Description automatically generated"/>
          <p:cNvPicPr preferRelativeResize="0"/>
          <p:nvPr/>
        </p:nvPicPr>
        <p:blipFill rotWithShape="1">
          <a:blip r:embed="rId3">
            <a:alphaModFix amt="33000"/>
          </a:blip>
          <a:srcRect/>
          <a:stretch/>
        </p:blipFill>
        <p:spPr>
          <a:xfrm>
            <a:off x="-918464" y="-705321"/>
            <a:ext cx="12533376" cy="8319044"/>
          </a:xfrm>
          <a:prstGeom prst="rect">
            <a:avLst/>
          </a:prstGeom>
          <a:noFill/>
          <a:ln>
            <a:noFill/>
          </a:ln>
        </p:spPr>
      </p:pic>
      <p:sp>
        <p:nvSpPr>
          <p:cNvPr id="105" name="Google Shape;105;p7"/>
          <p:cNvSpPr/>
          <p:nvPr/>
        </p:nvSpPr>
        <p:spPr>
          <a:xfrm>
            <a:off x="-217867" y="560933"/>
            <a:ext cx="5566091" cy="940000"/>
          </a:xfrm>
          <a:prstGeom prst="round2DiagRect">
            <a:avLst>
              <a:gd name="adj1" fmla="val 50000"/>
              <a:gd name="adj2" fmla="val 0"/>
            </a:avLst>
          </a:prstGeom>
          <a:solidFill>
            <a:srgbClr val="67A028"/>
          </a:solidFill>
          <a:ln>
            <a:noFill/>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106" name="Google Shape;106;p7"/>
          <p:cNvSpPr txBox="1">
            <a:spLocks noGrp="1"/>
          </p:cNvSpPr>
          <p:nvPr>
            <p:ph type="title"/>
          </p:nvPr>
        </p:nvSpPr>
        <p:spPr>
          <a:xfrm>
            <a:off x="415600" y="593367"/>
            <a:ext cx="11360800" cy="763600"/>
          </a:xfrm>
          <a:prstGeom prst="rect">
            <a:avLst/>
          </a:prstGeom>
          <a:noFill/>
          <a:ln>
            <a:noFill/>
          </a:ln>
        </p:spPr>
        <p:txBody>
          <a:bodyPr spcFirstLastPara="1" vert="horz" wrap="square" lIns="121900" tIns="121900" rIns="121900" bIns="121900" rtlCol="0" anchor="t" anchorCtr="0">
            <a:noAutofit/>
          </a:bodyPr>
          <a:lstStyle/>
          <a:p>
            <a:r>
              <a:rPr lang="en" sz="3600" b="1">
                <a:solidFill>
                  <a:schemeClr val="lt1"/>
                </a:solidFill>
                <a:latin typeface="Roboto"/>
                <a:ea typeface="Roboto"/>
                <a:cs typeface="Roboto"/>
                <a:sym typeface="Roboto"/>
              </a:rPr>
              <a:t>Your Voice Heard Here</a:t>
            </a:r>
            <a:endParaRPr sz="3600" b="1">
              <a:solidFill>
                <a:schemeClr val="lt1"/>
              </a:solidFill>
              <a:latin typeface="Roboto"/>
              <a:ea typeface="Roboto"/>
              <a:cs typeface="Roboto"/>
              <a:sym typeface="Roboto"/>
            </a:endParaRPr>
          </a:p>
        </p:txBody>
      </p:sp>
      <p:sp>
        <p:nvSpPr>
          <p:cNvPr id="107" name="Google Shape;107;p7"/>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121900" rIns="121900" bIns="121900" rtlCol="0" anchor="t" anchorCtr="0">
            <a:normAutofit/>
          </a:bodyPr>
          <a:lstStyle/>
          <a:p>
            <a:pPr marL="0" indent="0">
              <a:buNone/>
            </a:pPr>
            <a:r>
              <a:rPr lang="en" sz="2400" dirty="0">
                <a:solidFill>
                  <a:srgbClr val="FF0000"/>
                </a:solidFill>
              </a:rPr>
              <a:t>Determining whether and how datacasting improves</a:t>
            </a:r>
            <a:endParaRPr sz="2400" dirty="0">
              <a:solidFill>
                <a:srgbClr val="FF0000"/>
              </a:solidFill>
            </a:endParaRPr>
          </a:p>
          <a:p>
            <a:pPr marL="0" indent="0">
              <a:spcBef>
                <a:spcPts val="1600"/>
              </a:spcBef>
              <a:spcAft>
                <a:spcPts val="1600"/>
              </a:spcAft>
              <a:buNone/>
            </a:pPr>
            <a:r>
              <a:rPr lang="en" sz="2400" dirty="0">
                <a:solidFill>
                  <a:srgbClr val="FF0000"/>
                </a:solidFill>
              </a:rPr>
              <a:t>learning at home for families with limited connectivity.</a:t>
            </a:r>
            <a:endParaRPr sz="2400" dirty="0">
              <a:solidFill>
                <a:srgbClr val="FF0000"/>
              </a:solidFill>
            </a:endParaRPr>
          </a:p>
        </p:txBody>
      </p:sp>
      <p:pic>
        <p:nvPicPr>
          <p:cNvPr id="108" name="Google Shape;108;p7"/>
          <p:cNvPicPr preferRelativeResize="0"/>
          <p:nvPr/>
        </p:nvPicPr>
        <p:blipFill rotWithShape="1">
          <a:blip r:embed="rId4">
            <a:alphaModFix amt="26000"/>
          </a:blip>
          <a:srcRect/>
          <a:stretch/>
        </p:blipFill>
        <p:spPr>
          <a:xfrm rot="-636906">
            <a:off x="6800637" y="2624383"/>
            <a:ext cx="487577" cy="601799"/>
          </a:xfrm>
          <a:prstGeom prst="rect">
            <a:avLst/>
          </a:prstGeom>
          <a:noFill/>
          <a:ln>
            <a:noFill/>
          </a:ln>
        </p:spPr>
      </p:pic>
      <p:pic>
        <p:nvPicPr>
          <p:cNvPr id="109" name="Google Shape;109;p7"/>
          <p:cNvPicPr preferRelativeResize="0"/>
          <p:nvPr/>
        </p:nvPicPr>
        <p:blipFill>
          <a:blip r:embed="rId5">
            <a:alphaModFix/>
          </a:blip>
          <a:stretch>
            <a:fillRect/>
          </a:stretch>
        </p:blipFill>
        <p:spPr>
          <a:xfrm>
            <a:off x="7876867" y="3742349"/>
            <a:ext cx="4117400" cy="3016299"/>
          </a:xfrm>
          <a:prstGeom prst="rect">
            <a:avLst/>
          </a:prstGeom>
          <a:noFill/>
          <a:ln>
            <a:noFill/>
          </a:ln>
        </p:spPr>
      </p:pic>
    </p:spTree>
    <p:extLst>
      <p:ext uri="{BB962C8B-B14F-4D97-AF65-F5344CB8AC3E}">
        <p14:creationId xmlns:p14="http://schemas.microsoft.com/office/powerpoint/2010/main" val="2688705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412</Words>
  <Application>Microsoft Macintosh PowerPoint</Application>
  <PresentationFormat>Widescreen</PresentationFormat>
  <Paragraphs>26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Roboto</vt:lpstr>
      <vt:lpstr>Times New Roman</vt:lpstr>
      <vt:lpstr>Office Theme</vt:lpstr>
      <vt:lpstr>Community of Practice</vt:lpstr>
      <vt:lpstr>Scouts Discovering New Territory</vt:lpstr>
      <vt:lpstr>Design a personal goal for yourself</vt:lpstr>
      <vt:lpstr>Your Voice Heard Here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Poindexter</dc:creator>
  <cp:lastModifiedBy>Renee Poindexter</cp:lastModifiedBy>
  <cp:revision>2</cp:revision>
  <dcterms:created xsi:type="dcterms:W3CDTF">2022-02-07T15:52:18Z</dcterms:created>
  <dcterms:modified xsi:type="dcterms:W3CDTF">2022-02-07T15:57:28Z</dcterms:modified>
</cp:coreProperties>
</file>