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Robo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gdCtbDk/M4F3k/qIJaiOHnd+aP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oboto-italic.fntdata"/><Relationship Id="rId6" Type="http://schemas.openxmlformats.org/officeDocument/2006/relationships/slide" Target="slides/slide2.xml"/><Relationship Id="rId18" Type="http://schemas.openxmlformats.org/officeDocument/2006/relationships/font" Target="fonts/Roboto-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rPr b="1" lang="en-US" sz="1200">
                <a:solidFill>
                  <a:schemeClr val="dk1"/>
                </a:solidFill>
                <a:latin typeface="Times New Roman"/>
                <a:ea typeface="Times New Roman"/>
                <a:cs typeface="Times New Roman"/>
                <a:sym typeface="Times New Roman"/>
              </a:rPr>
              <a:t>Welcome: </a:t>
            </a:r>
            <a:r>
              <a:rPr lang="en-US" sz="1200">
                <a:solidFill>
                  <a:schemeClr val="dk1"/>
                </a:solidFill>
                <a:latin typeface="Times New Roman"/>
                <a:ea typeface="Times New Roman"/>
                <a:cs typeface="Times New Roman"/>
                <a:sym typeface="Times New Roman"/>
              </a:rPr>
              <a:t>We are on a mission! You have been invited to participate in this Pilot Project called DART: Datacasting Action Research Team. Together, we will discover possibilities for solving the problem of lack of connectivity. In cooperation with the New Mexico Public Education Department (NMPED), we are piloting datacasting as a method of improving learning in the home, especially for families whose internet access is not strong enough to support online learning. Under the terms of the Martinez/Yazzie Lawsuit, every family must have a computing device available for learning with a connection that lets learners stream a video, upload/download files and participate in online learning using the systems it provides.</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60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To accomplish these goals, the Datacasting Pilot is seeking parents and teachers to join DART – Datacasting Action Research Teams – who together will produce a final product called the </a:t>
            </a:r>
            <a:r>
              <a:rPr b="1" lang="en-US" sz="1200">
                <a:solidFill>
                  <a:schemeClr val="dk1"/>
                </a:solidFill>
                <a:latin typeface="Times New Roman"/>
                <a:ea typeface="Times New Roman"/>
                <a:cs typeface="Times New Roman"/>
                <a:sym typeface="Times New Roman"/>
              </a:rPr>
              <a:t>“Datacasting Family Cookbook: Recipes for Improving Learning @ Home”</a:t>
            </a:r>
            <a:endParaRPr b="1" sz="1200">
              <a:solidFill>
                <a:schemeClr val="dk1"/>
              </a:solidFill>
              <a:latin typeface="Times New Roman"/>
              <a:ea typeface="Times New Roman"/>
              <a:cs typeface="Times New Roman"/>
              <a:sym typeface="Times New Roman"/>
            </a:endParaRPr>
          </a:p>
          <a:p>
            <a:pPr indent="0" lvl="0" marL="0" rtl="0" algn="l">
              <a:lnSpc>
                <a:spcPct val="100000"/>
              </a:lnSpc>
              <a:spcBef>
                <a:spcPts val="600"/>
              </a:spcBef>
              <a:spcAft>
                <a:spcPts val="0"/>
              </a:spcAft>
              <a:buClr>
                <a:schemeClr val="dk1"/>
              </a:buClr>
              <a:buSzPts val="11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The families who have the receivers will be engaged with their children, along with their teachers and facilitators, to give feedback and ideas for what works and what doesn’t along with new insights that have emerged from learning together with the datacasting receiver and its capacity to deliver communication for learning at home. These ideas, or best practices, will be gathered as recipes for the DART Cookbook, which will support how to best implement the strategies for over 42,000 homes in New Mexico who are currently not being served equitably with technology connectivity.</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600"/>
              </a:spcBef>
              <a:spcAft>
                <a:spcPts val="0"/>
              </a:spcAft>
              <a:buClr>
                <a:schemeClr val="dk1"/>
              </a:buClr>
              <a:buSzPts val="11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3"/>
          <p:cNvSpPr/>
          <p:nvPr>
            <p:ph idx="2" type="pic"/>
          </p:nvPr>
        </p:nvSpPr>
        <p:spPr>
          <a:xfrm>
            <a:off x="5183188" y="987425"/>
            <a:ext cx="6172200" cy="4873625"/>
          </a:xfrm>
          <a:prstGeom prst="rect">
            <a:avLst/>
          </a:prstGeom>
          <a:noFill/>
          <a:ln>
            <a:noFill/>
          </a:ln>
        </p:spPr>
      </p:sp>
      <p:sp>
        <p:nvSpPr>
          <p:cNvPr id="72" name="Google Shape;72;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15"/>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15"/>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1"/>
              </a:buClr>
              <a:buSzPts val="1800"/>
              <a:buChar char="●"/>
              <a:defRPr/>
            </a:lvl1pPr>
            <a:lvl2pPr indent="-317500" lvl="1" marL="914400" algn="l">
              <a:lnSpc>
                <a:spcPct val="115000"/>
              </a:lnSpc>
              <a:spcBef>
                <a:spcPts val="0"/>
              </a:spcBef>
              <a:spcAft>
                <a:spcPts val="0"/>
              </a:spcAft>
              <a:buClr>
                <a:schemeClr val="dk1"/>
              </a:buClr>
              <a:buSzPts val="1400"/>
              <a:buChar char="○"/>
              <a:defRPr/>
            </a:lvl2pPr>
            <a:lvl3pPr indent="-317500" lvl="2" marL="1371600" algn="l">
              <a:lnSpc>
                <a:spcPct val="115000"/>
              </a:lnSpc>
              <a:spcBef>
                <a:spcPts val="0"/>
              </a:spcBef>
              <a:spcAft>
                <a:spcPts val="0"/>
              </a:spcAft>
              <a:buClr>
                <a:schemeClr val="dk1"/>
              </a:buClr>
              <a:buSzPts val="1400"/>
              <a:buChar char="■"/>
              <a:defRPr/>
            </a:lvl3pPr>
            <a:lvl4pPr indent="-317500" lvl="3" marL="1828800" algn="l">
              <a:lnSpc>
                <a:spcPct val="115000"/>
              </a:lnSpc>
              <a:spcBef>
                <a:spcPts val="0"/>
              </a:spcBef>
              <a:spcAft>
                <a:spcPts val="0"/>
              </a:spcAft>
              <a:buClr>
                <a:schemeClr val="dk1"/>
              </a:buClr>
              <a:buSzPts val="1400"/>
              <a:buChar char="●"/>
              <a:defRPr/>
            </a:lvl4pPr>
            <a:lvl5pPr indent="-317500" lvl="4" marL="2286000" algn="l">
              <a:lnSpc>
                <a:spcPct val="115000"/>
              </a:lnSpc>
              <a:spcBef>
                <a:spcPts val="0"/>
              </a:spcBef>
              <a:spcAft>
                <a:spcPts val="0"/>
              </a:spcAft>
              <a:buClr>
                <a:schemeClr val="dk1"/>
              </a:buClr>
              <a:buSzPts val="1400"/>
              <a:buChar char="○"/>
              <a:defRPr/>
            </a:lvl5pPr>
            <a:lvl6pPr indent="-317500" lvl="5" marL="2743200" algn="l">
              <a:lnSpc>
                <a:spcPct val="115000"/>
              </a:lnSpc>
              <a:spcBef>
                <a:spcPts val="0"/>
              </a:spcBef>
              <a:spcAft>
                <a:spcPts val="0"/>
              </a:spcAft>
              <a:buClr>
                <a:schemeClr val="dk1"/>
              </a:buClr>
              <a:buSzPts val="1400"/>
              <a:buChar char="■"/>
              <a:defRPr/>
            </a:lvl6pPr>
            <a:lvl7pPr indent="-317500" lvl="6" marL="3200400" algn="l">
              <a:lnSpc>
                <a:spcPct val="115000"/>
              </a:lnSpc>
              <a:spcBef>
                <a:spcPts val="0"/>
              </a:spcBef>
              <a:spcAft>
                <a:spcPts val="0"/>
              </a:spcAft>
              <a:buClr>
                <a:schemeClr val="dk1"/>
              </a:buClr>
              <a:buSzPts val="1400"/>
              <a:buChar char="●"/>
              <a:defRPr/>
            </a:lvl7pPr>
            <a:lvl8pPr indent="-317500" lvl="7" marL="3657600" algn="l">
              <a:lnSpc>
                <a:spcPct val="115000"/>
              </a:lnSpc>
              <a:spcBef>
                <a:spcPts val="0"/>
              </a:spcBef>
              <a:spcAft>
                <a:spcPts val="0"/>
              </a:spcAft>
              <a:buClr>
                <a:schemeClr val="dk1"/>
              </a:buClr>
              <a:buSzPts val="1400"/>
              <a:buChar char="○"/>
              <a:defRPr/>
            </a:lvl8pPr>
            <a:lvl9pPr indent="-317500" lvl="8" marL="4114800" algn="l">
              <a:lnSpc>
                <a:spcPct val="115000"/>
              </a:lnSpc>
              <a:spcBef>
                <a:spcPts val="0"/>
              </a:spcBef>
              <a:spcAft>
                <a:spcPts val="0"/>
              </a:spcAft>
              <a:buClr>
                <a:schemeClr val="dk1"/>
              </a:buClr>
              <a:buSzPts val="1400"/>
              <a:buChar char="■"/>
              <a:defRPr/>
            </a:lvl9pPr>
          </a:lstStyle>
          <a:p/>
        </p:txBody>
      </p:sp>
      <p:sp>
        <p:nvSpPr>
          <p:cNvPr id="24" name="Google Shape;24;p1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 name="Shape 25"/>
        <p:cNvGrpSpPr/>
        <p:nvPr/>
      </p:nvGrpSpPr>
      <p:grpSpPr>
        <a:xfrm>
          <a:off x="0" y="0"/>
          <a:ext cx="0" cy="0"/>
          <a:chOff x="0" y="0"/>
          <a:chExt cx="0" cy="0"/>
        </a:xfrm>
      </p:grpSpPr>
      <p:sp>
        <p:nvSpPr>
          <p:cNvPr id="26" name="Google Shape;2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8" name="Google Shape;3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 Id="rId4" Type="http://schemas.openxmlformats.org/officeDocument/2006/relationships/image" Target="../media/image2.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hyperlink" Target="https://learn.livingthepotential.com/learning-together/micro-seasons/" TargetMode="External"/><Relationship Id="rId5" Type="http://schemas.openxmlformats.org/officeDocument/2006/relationships/hyperlink" Target="https://learn.livingthepotential.com/21st-century-practic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jpg"/><Relationship Id="rId4" Type="http://schemas.openxmlformats.org/officeDocument/2006/relationships/image" Target="../media/image1.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7.png"/><Relationship Id="rId5" Type="http://schemas.openxmlformats.org/officeDocument/2006/relationships/image" Target="../media/image16.png"/><Relationship Id="rId6" Type="http://schemas.openxmlformats.org/officeDocument/2006/relationships/image" Target="../media/image11.png"/><Relationship Id="rId7" Type="http://schemas.openxmlformats.org/officeDocument/2006/relationships/image" Target="../media/image6.png"/><Relationship Id="rId8"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A picture containing person, grass, outdoor, people&#10;&#10;Description automatically generated" id="92" name="Google Shape;92;p1"/>
          <p:cNvPicPr preferRelativeResize="0"/>
          <p:nvPr/>
        </p:nvPicPr>
        <p:blipFill rotWithShape="1">
          <a:blip r:embed="rId3">
            <a:alphaModFix amt="21000"/>
          </a:blip>
          <a:srcRect b="0" l="0" r="0" t="0"/>
          <a:stretch/>
        </p:blipFill>
        <p:spPr>
          <a:xfrm>
            <a:off x="-106016" y="-635000"/>
            <a:ext cx="12298016" cy="8198677"/>
          </a:xfrm>
          <a:prstGeom prst="rect">
            <a:avLst/>
          </a:prstGeom>
          <a:noFill/>
          <a:ln>
            <a:noFill/>
          </a:ln>
        </p:spPr>
      </p:pic>
      <p:pic>
        <p:nvPicPr>
          <p:cNvPr id="93" name="Google Shape;93;p1"/>
          <p:cNvPicPr preferRelativeResize="0"/>
          <p:nvPr/>
        </p:nvPicPr>
        <p:blipFill rotWithShape="1">
          <a:blip r:embed="rId4">
            <a:alphaModFix amt="26000"/>
          </a:blip>
          <a:srcRect b="0" l="0" r="0" t="0"/>
          <a:stretch/>
        </p:blipFill>
        <p:spPr>
          <a:xfrm rot="-636906">
            <a:off x="3792367" y="137818"/>
            <a:ext cx="4501252" cy="5555733"/>
          </a:xfrm>
          <a:prstGeom prst="rect">
            <a:avLst/>
          </a:prstGeom>
          <a:noFill/>
          <a:ln>
            <a:noFill/>
          </a:ln>
        </p:spPr>
      </p:pic>
      <p:sp>
        <p:nvSpPr>
          <p:cNvPr id="94" name="Google Shape;94;p1"/>
          <p:cNvSpPr txBox="1"/>
          <p:nvPr>
            <p:ph type="ctrTitle"/>
          </p:nvPr>
        </p:nvSpPr>
        <p:spPr>
          <a:xfrm>
            <a:off x="415611" y="178884"/>
            <a:ext cx="11360800" cy="2736800"/>
          </a:xfrm>
          <a:prstGeom prst="rect">
            <a:avLst/>
          </a:prstGeom>
          <a:noFill/>
          <a:ln>
            <a:noFill/>
          </a:ln>
        </p:spPr>
        <p:txBody>
          <a:bodyPr anchorCtr="0" anchor="b" bIns="121900" lIns="121900" spcFirstLastPara="1" rIns="121900" wrap="square" tIns="121900">
            <a:normAutofit/>
          </a:bodyPr>
          <a:lstStyle/>
          <a:p>
            <a:pPr indent="0" lvl="0" marL="0" rtl="0" algn="ctr">
              <a:lnSpc>
                <a:spcPct val="100000"/>
              </a:lnSpc>
              <a:spcBef>
                <a:spcPts val="0"/>
              </a:spcBef>
              <a:spcAft>
                <a:spcPts val="0"/>
              </a:spcAft>
              <a:buClr>
                <a:srgbClr val="71AD2F"/>
              </a:buClr>
              <a:buSzPts val="5200"/>
              <a:buFont typeface="Roboto"/>
              <a:buNone/>
            </a:pPr>
            <a:r>
              <a:rPr b="1" lang="en-US" sz="7200">
                <a:solidFill>
                  <a:srgbClr val="71AD2F"/>
                </a:solidFill>
                <a:latin typeface="Roboto"/>
                <a:ea typeface="Roboto"/>
                <a:cs typeface="Roboto"/>
                <a:sym typeface="Roboto"/>
              </a:rPr>
              <a:t>Community of Practice</a:t>
            </a:r>
            <a:endParaRPr b="1" sz="7200">
              <a:solidFill>
                <a:srgbClr val="71AD2F"/>
              </a:solidFill>
              <a:latin typeface="Roboto"/>
              <a:ea typeface="Roboto"/>
              <a:cs typeface="Roboto"/>
              <a:sym typeface="Roboto"/>
            </a:endParaRPr>
          </a:p>
        </p:txBody>
      </p:sp>
      <p:sp>
        <p:nvSpPr>
          <p:cNvPr id="95" name="Google Shape;95;p1"/>
          <p:cNvSpPr txBox="1"/>
          <p:nvPr>
            <p:ph idx="1" type="subTitle"/>
          </p:nvPr>
        </p:nvSpPr>
        <p:spPr>
          <a:xfrm>
            <a:off x="415600" y="2668552"/>
            <a:ext cx="11360800" cy="1056800"/>
          </a:xfrm>
          <a:prstGeom prst="rect">
            <a:avLst/>
          </a:prstGeom>
          <a:noFill/>
          <a:ln>
            <a:noFill/>
          </a:ln>
        </p:spPr>
        <p:txBody>
          <a:bodyPr anchorCtr="0" anchor="t" bIns="121900" lIns="121900" spcFirstLastPara="1" rIns="121900" wrap="square" tIns="121900">
            <a:normAutofit/>
          </a:bodyPr>
          <a:lstStyle/>
          <a:p>
            <a:pPr indent="0" lvl="0" marL="0" rtl="0" algn="ctr">
              <a:lnSpc>
                <a:spcPct val="100000"/>
              </a:lnSpc>
              <a:spcBef>
                <a:spcPts val="0"/>
              </a:spcBef>
              <a:spcAft>
                <a:spcPts val="0"/>
              </a:spcAft>
              <a:buClr>
                <a:schemeClr val="dk1"/>
              </a:buClr>
              <a:buSzPts val="2800"/>
              <a:buNone/>
            </a:pPr>
            <a:r>
              <a:rPr lang="en-US">
                <a:latin typeface="Roboto"/>
                <a:ea typeface="Roboto"/>
                <a:cs typeface="Roboto"/>
                <a:sym typeface="Roboto"/>
              </a:rPr>
              <a:t>Lesson 2 : SCOUT Learning </a:t>
            </a:r>
            <a:endParaRPr/>
          </a:p>
          <a:p>
            <a:pPr indent="0" lvl="0" marL="0" rtl="0" algn="ctr">
              <a:lnSpc>
                <a:spcPct val="100000"/>
              </a:lnSpc>
              <a:spcBef>
                <a:spcPts val="0"/>
              </a:spcBef>
              <a:spcAft>
                <a:spcPts val="0"/>
              </a:spcAft>
              <a:buClr>
                <a:schemeClr val="dk1"/>
              </a:buClr>
              <a:buSzPts val="2800"/>
              <a:buNone/>
            </a:pPr>
            <a:r>
              <a:rPr lang="en-US">
                <a:latin typeface="Roboto"/>
                <a:ea typeface="Roboto"/>
                <a:cs typeface="Roboto"/>
                <a:sym typeface="Roboto"/>
              </a:rPr>
              <a:t>Connectivity Learning Recipes</a:t>
            </a:r>
            <a:endParaRPr>
              <a:latin typeface="Roboto"/>
              <a:ea typeface="Roboto"/>
              <a:cs typeface="Roboto"/>
              <a:sym typeface="Roboto"/>
            </a:endParaRPr>
          </a:p>
        </p:txBody>
      </p:sp>
      <p:pic>
        <p:nvPicPr>
          <p:cNvPr id="96" name="Google Shape;96;p1"/>
          <p:cNvPicPr preferRelativeResize="0"/>
          <p:nvPr/>
        </p:nvPicPr>
        <p:blipFill rotWithShape="1">
          <a:blip r:embed="rId5">
            <a:alphaModFix/>
          </a:blip>
          <a:srcRect b="0" l="0" r="0" t="0"/>
          <a:stretch/>
        </p:blipFill>
        <p:spPr>
          <a:xfrm>
            <a:off x="8254569" y="3973534"/>
            <a:ext cx="3937436" cy="28844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10"/>
          <p:cNvPicPr preferRelativeResize="0"/>
          <p:nvPr/>
        </p:nvPicPr>
        <p:blipFill rotWithShape="1">
          <a:blip r:embed="rId3">
            <a:alphaModFix amt="26000"/>
          </a:blip>
          <a:srcRect b="0" l="0" r="0" t="0"/>
          <a:stretch/>
        </p:blipFill>
        <p:spPr>
          <a:xfrm rot="-636906">
            <a:off x="8802625" y="3170655"/>
            <a:ext cx="4501252" cy="5555733"/>
          </a:xfrm>
          <a:prstGeom prst="rect">
            <a:avLst/>
          </a:prstGeom>
          <a:noFill/>
          <a:ln>
            <a:noFill/>
          </a:ln>
        </p:spPr>
      </p:pic>
      <p:sp>
        <p:nvSpPr>
          <p:cNvPr id="183" name="Google Shape;183;p10"/>
          <p:cNvSpPr/>
          <p:nvPr/>
        </p:nvSpPr>
        <p:spPr>
          <a:xfrm>
            <a:off x="0" y="593200"/>
            <a:ext cx="9223691" cy="940000"/>
          </a:xfrm>
          <a:prstGeom prst="round2DiagRect">
            <a:avLst>
              <a:gd fmla="val 50000" name="adj1"/>
              <a:gd fmla="val 0" name="adj2"/>
            </a:avLst>
          </a:prstGeom>
          <a:solidFill>
            <a:srgbClr val="67A028"/>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184" name="Google Shape;184;p10"/>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lt1"/>
              </a:buClr>
              <a:buSzPts val="2800"/>
              <a:buFont typeface="Roboto"/>
              <a:buNone/>
            </a:pPr>
            <a:r>
              <a:rPr lang="en-US" sz="4000">
                <a:solidFill>
                  <a:schemeClr val="lt1"/>
                </a:solidFill>
                <a:latin typeface="Roboto"/>
                <a:ea typeface="Roboto"/>
                <a:cs typeface="Roboto"/>
                <a:sym typeface="Roboto"/>
              </a:rPr>
              <a:t>Learning Together Activities </a:t>
            </a:r>
            <a:endParaRPr sz="4000">
              <a:solidFill>
                <a:schemeClr val="lt1"/>
              </a:solidFill>
              <a:latin typeface="Roboto"/>
              <a:ea typeface="Roboto"/>
              <a:cs typeface="Roboto"/>
              <a:sym typeface="Roboto"/>
            </a:endParaRPr>
          </a:p>
        </p:txBody>
      </p:sp>
      <p:sp>
        <p:nvSpPr>
          <p:cNvPr id="185" name="Google Shape;185;p10"/>
          <p:cNvSpPr txBox="1"/>
          <p:nvPr>
            <p:ph idx="1" type="body"/>
          </p:nvPr>
        </p:nvSpPr>
        <p:spPr>
          <a:xfrm>
            <a:off x="415600" y="1709433"/>
            <a:ext cx="11360800" cy="4555200"/>
          </a:xfrm>
          <a:prstGeom prst="rect">
            <a:avLst/>
          </a:prstGeom>
          <a:noFill/>
          <a:ln>
            <a:noFill/>
          </a:ln>
        </p:spPr>
        <p:txBody>
          <a:bodyPr anchorCtr="0" anchor="t" bIns="121900" lIns="121900" spcFirstLastPara="1" rIns="121900" wrap="square" tIns="121900">
            <a:normAutofit/>
          </a:bodyPr>
          <a:lstStyle/>
          <a:p>
            <a:pPr indent="-457188" lvl="0" marL="609585" rtl="0" algn="l">
              <a:lnSpc>
                <a:spcPct val="150000"/>
              </a:lnSpc>
              <a:spcBef>
                <a:spcPts val="0"/>
              </a:spcBef>
              <a:spcAft>
                <a:spcPts val="0"/>
              </a:spcAft>
              <a:buClr>
                <a:schemeClr val="dk1"/>
              </a:buClr>
              <a:buSzPts val="1800"/>
              <a:buChar char="●"/>
            </a:pPr>
            <a:r>
              <a:rPr lang="en-US" sz="2667">
                <a:latin typeface="Roboto"/>
                <a:ea typeface="Roboto"/>
                <a:cs typeface="Roboto"/>
                <a:sym typeface="Roboto"/>
              </a:rPr>
              <a:t>MicroSeasons Activity: </a:t>
            </a:r>
            <a:r>
              <a:rPr lang="en-US" sz="2667" u="sng">
                <a:solidFill>
                  <a:schemeClr val="hlink"/>
                </a:solidFill>
                <a:latin typeface="Roboto"/>
                <a:ea typeface="Roboto"/>
                <a:cs typeface="Roboto"/>
                <a:sym typeface="Roboto"/>
                <a:hlinkClick r:id="rId4"/>
              </a:rPr>
              <a:t>https://learn.livingthepotential.com/learning-together/micro-seasons/</a:t>
            </a:r>
            <a:endParaRPr sz="2667">
              <a:latin typeface="Roboto"/>
              <a:ea typeface="Roboto"/>
              <a:cs typeface="Roboto"/>
              <a:sym typeface="Roboto"/>
            </a:endParaRPr>
          </a:p>
          <a:p>
            <a:pPr indent="-457188" lvl="0" marL="609585" rtl="0" algn="l">
              <a:lnSpc>
                <a:spcPct val="150000"/>
              </a:lnSpc>
              <a:spcBef>
                <a:spcPts val="0"/>
              </a:spcBef>
              <a:spcAft>
                <a:spcPts val="0"/>
              </a:spcAft>
              <a:buClr>
                <a:schemeClr val="dk1"/>
              </a:buClr>
              <a:buSzPts val="1800"/>
              <a:buChar char="●"/>
            </a:pPr>
            <a:r>
              <a:rPr lang="en-US" sz="2667">
                <a:latin typeface="Roboto"/>
                <a:ea typeface="Roboto"/>
                <a:cs typeface="Roboto"/>
                <a:sym typeface="Roboto"/>
              </a:rPr>
              <a:t>21</a:t>
            </a:r>
            <a:r>
              <a:rPr baseline="30000" lang="en-US" sz="2667">
                <a:latin typeface="Roboto"/>
                <a:ea typeface="Roboto"/>
                <a:cs typeface="Roboto"/>
                <a:sym typeface="Roboto"/>
              </a:rPr>
              <a:t>st</a:t>
            </a:r>
            <a:r>
              <a:rPr lang="en-US" sz="2667">
                <a:latin typeface="Roboto"/>
                <a:ea typeface="Roboto"/>
                <a:cs typeface="Roboto"/>
                <a:sym typeface="Roboto"/>
              </a:rPr>
              <a:t> Century Learning Video: </a:t>
            </a:r>
            <a:r>
              <a:rPr lang="en-US" sz="2667" u="sng">
                <a:solidFill>
                  <a:schemeClr val="hlink"/>
                </a:solidFill>
                <a:latin typeface="Roboto"/>
                <a:ea typeface="Roboto"/>
                <a:cs typeface="Roboto"/>
                <a:sym typeface="Roboto"/>
                <a:hlinkClick r:id="rId5"/>
              </a:rPr>
              <a:t>https://learn.livingthepotential.com/21st-century-practices/</a:t>
            </a:r>
            <a:endParaRPr sz="2667">
              <a:latin typeface="Roboto"/>
              <a:ea typeface="Roboto"/>
              <a:cs typeface="Roboto"/>
              <a:sym typeface="Roboto"/>
            </a:endParaRPr>
          </a:p>
          <a:p>
            <a:pPr indent="-457188" lvl="0" marL="609585" rtl="0" algn="l">
              <a:lnSpc>
                <a:spcPct val="150000"/>
              </a:lnSpc>
              <a:spcBef>
                <a:spcPts val="0"/>
              </a:spcBef>
              <a:spcAft>
                <a:spcPts val="0"/>
              </a:spcAft>
              <a:buClr>
                <a:schemeClr val="dk1"/>
              </a:buClr>
              <a:buSzPts val="1800"/>
              <a:buChar char="●"/>
            </a:pPr>
            <a:r>
              <a:rPr lang="en-US" sz="2667">
                <a:latin typeface="Roboto"/>
                <a:ea typeface="Roboto"/>
                <a:cs typeface="Roboto"/>
                <a:sym typeface="Roboto"/>
              </a:rPr>
              <a:t>https://learn.livingthepotential.com/history-comes-alive-practice/</a:t>
            </a:r>
            <a:endParaRPr/>
          </a:p>
          <a:p>
            <a:pPr indent="-342888" lvl="0" marL="609585" rtl="0" algn="l">
              <a:lnSpc>
                <a:spcPct val="150000"/>
              </a:lnSpc>
              <a:spcBef>
                <a:spcPts val="0"/>
              </a:spcBef>
              <a:spcAft>
                <a:spcPts val="0"/>
              </a:spcAft>
              <a:buClr>
                <a:schemeClr val="dk1"/>
              </a:buClr>
              <a:buSzPts val="1800"/>
              <a:buNone/>
            </a:pPr>
            <a:r>
              <a:t/>
            </a:r>
            <a:endParaRPr sz="2667">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11"/>
          <p:cNvPicPr preferRelativeResize="0"/>
          <p:nvPr/>
        </p:nvPicPr>
        <p:blipFill rotWithShape="1">
          <a:blip r:embed="rId3">
            <a:alphaModFix amt="26000"/>
          </a:blip>
          <a:srcRect b="0" l="0" r="0" t="0"/>
          <a:stretch/>
        </p:blipFill>
        <p:spPr>
          <a:xfrm rot="-636906">
            <a:off x="8802625" y="3170655"/>
            <a:ext cx="4501252" cy="5555733"/>
          </a:xfrm>
          <a:prstGeom prst="rect">
            <a:avLst/>
          </a:prstGeom>
          <a:noFill/>
          <a:ln>
            <a:noFill/>
          </a:ln>
        </p:spPr>
      </p:pic>
      <p:sp>
        <p:nvSpPr>
          <p:cNvPr id="191" name="Google Shape;191;p11"/>
          <p:cNvSpPr/>
          <p:nvPr/>
        </p:nvSpPr>
        <p:spPr>
          <a:xfrm>
            <a:off x="-217867" y="560933"/>
            <a:ext cx="9223691" cy="940000"/>
          </a:xfrm>
          <a:prstGeom prst="round2DiagRect">
            <a:avLst>
              <a:gd fmla="val 50000" name="adj1"/>
              <a:gd fmla="val 0" name="adj2"/>
            </a:avLst>
          </a:prstGeom>
          <a:solidFill>
            <a:srgbClr val="67A028"/>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192" name="Google Shape;192;p11"/>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lt1"/>
              </a:buClr>
              <a:buSzPts val="2800"/>
              <a:buFont typeface="Roboto"/>
              <a:buNone/>
            </a:pPr>
            <a:r>
              <a:rPr lang="en-US" sz="4000">
                <a:solidFill>
                  <a:schemeClr val="lt1"/>
                </a:solidFill>
                <a:latin typeface="Roboto"/>
                <a:ea typeface="Roboto"/>
                <a:cs typeface="Roboto"/>
                <a:sym typeface="Roboto"/>
              </a:rPr>
              <a:t>Learning to Create Together</a:t>
            </a:r>
            <a:endParaRPr sz="4000">
              <a:solidFill>
                <a:schemeClr val="lt1"/>
              </a:solidFill>
              <a:latin typeface="Roboto"/>
              <a:ea typeface="Roboto"/>
              <a:cs typeface="Roboto"/>
              <a:sym typeface="Roboto"/>
            </a:endParaRPr>
          </a:p>
        </p:txBody>
      </p:sp>
      <p:sp>
        <p:nvSpPr>
          <p:cNvPr id="193" name="Google Shape;193;p11"/>
          <p:cNvSpPr txBox="1"/>
          <p:nvPr>
            <p:ph idx="1" type="body"/>
          </p:nvPr>
        </p:nvSpPr>
        <p:spPr>
          <a:xfrm>
            <a:off x="415600" y="1709433"/>
            <a:ext cx="11360800" cy="4555200"/>
          </a:xfrm>
          <a:prstGeom prst="rect">
            <a:avLst/>
          </a:prstGeom>
          <a:noFill/>
          <a:ln>
            <a:noFill/>
          </a:ln>
        </p:spPr>
        <p:txBody>
          <a:bodyPr anchorCtr="0" anchor="t" bIns="121900" lIns="121900" spcFirstLastPara="1" rIns="121900" wrap="square" tIns="121900">
            <a:normAutofit/>
          </a:bodyPr>
          <a:lstStyle/>
          <a:p>
            <a:pPr indent="0" lvl="0" marL="152396" rtl="0" algn="l">
              <a:lnSpc>
                <a:spcPct val="115000"/>
              </a:lnSpc>
              <a:spcBef>
                <a:spcPts val="0"/>
              </a:spcBef>
              <a:spcAft>
                <a:spcPts val="0"/>
              </a:spcAft>
              <a:buClr>
                <a:schemeClr val="dk1"/>
              </a:buClr>
              <a:buSzPts val="1800"/>
              <a:buNone/>
            </a:pPr>
            <a:r>
              <a:rPr lang="en-US" sz="2667">
                <a:latin typeface="Roboto"/>
                <a:ea typeface="Roboto"/>
                <a:cs typeface="Roboto"/>
                <a:sym typeface="Roboto"/>
              </a:rPr>
              <a:t>Which theme do you want to explore further?</a:t>
            </a:r>
            <a:endParaRPr/>
          </a:p>
          <a:p>
            <a:pPr indent="0" lvl="0" marL="152396" rtl="0" algn="l">
              <a:lnSpc>
                <a:spcPct val="115000"/>
              </a:lnSpc>
              <a:spcBef>
                <a:spcPts val="0"/>
              </a:spcBef>
              <a:spcAft>
                <a:spcPts val="0"/>
              </a:spcAft>
              <a:buClr>
                <a:schemeClr val="dk1"/>
              </a:buClr>
              <a:buSzPts val="1800"/>
              <a:buNone/>
            </a:pPr>
            <a:r>
              <a:t/>
            </a:r>
            <a:endParaRPr sz="2667">
              <a:latin typeface="Roboto"/>
              <a:ea typeface="Roboto"/>
              <a:cs typeface="Roboto"/>
              <a:sym typeface="Roboto"/>
            </a:endParaRPr>
          </a:p>
          <a:p>
            <a:pPr indent="0" lvl="0" marL="152396" rtl="0" algn="l">
              <a:lnSpc>
                <a:spcPct val="115000"/>
              </a:lnSpc>
              <a:spcBef>
                <a:spcPts val="0"/>
              </a:spcBef>
              <a:spcAft>
                <a:spcPts val="0"/>
              </a:spcAft>
              <a:buClr>
                <a:schemeClr val="dk1"/>
              </a:buClr>
              <a:buSzPts val="1800"/>
              <a:buNone/>
            </a:pPr>
            <a:r>
              <a:rPr lang="en-US" sz="2667">
                <a:latin typeface="Roboto"/>
                <a:ea typeface="Roboto"/>
                <a:cs typeface="Roboto"/>
                <a:sym typeface="Roboto"/>
              </a:rPr>
              <a:t>Is there an activity that could support your idea?</a:t>
            </a:r>
            <a:endParaRPr/>
          </a:p>
          <a:p>
            <a:pPr indent="0" lvl="0" marL="152396" rtl="0" algn="l">
              <a:lnSpc>
                <a:spcPct val="115000"/>
              </a:lnSpc>
              <a:spcBef>
                <a:spcPts val="0"/>
              </a:spcBef>
              <a:spcAft>
                <a:spcPts val="0"/>
              </a:spcAft>
              <a:buClr>
                <a:schemeClr val="dk1"/>
              </a:buClr>
              <a:buSzPts val="1800"/>
              <a:buNone/>
            </a:pPr>
            <a:r>
              <a:t/>
            </a:r>
            <a:endParaRPr sz="2667">
              <a:latin typeface="Roboto"/>
              <a:ea typeface="Roboto"/>
              <a:cs typeface="Roboto"/>
              <a:sym typeface="Roboto"/>
            </a:endParaRPr>
          </a:p>
          <a:p>
            <a:pPr indent="0" lvl="0" marL="152396" rtl="0" algn="l">
              <a:lnSpc>
                <a:spcPct val="115000"/>
              </a:lnSpc>
              <a:spcBef>
                <a:spcPts val="0"/>
              </a:spcBef>
              <a:spcAft>
                <a:spcPts val="0"/>
              </a:spcAft>
              <a:buClr>
                <a:schemeClr val="dk1"/>
              </a:buClr>
              <a:buSzPts val="1800"/>
              <a:buNone/>
            </a:pPr>
            <a:r>
              <a:rPr lang="en-US" sz="2667">
                <a:latin typeface="Roboto"/>
                <a:ea typeface="Roboto"/>
                <a:cs typeface="Roboto"/>
                <a:sym typeface="Roboto"/>
              </a:rPr>
              <a:t>What clues will you be looking for to get started?</a:t>
            </a:r>
            <a:endParaRPr/>
          </a:p>
          <a:p>
            <a:pPr indent="0" lvl="0" marL="152396" rtl="0" algn="l">
              <a:lnSpc>
                <a:spcPct val="115000"/>
              </a:lnSpc>
              <a:spcBef>
                <a:spcPts val="0"/>
              </a:spcBef>
              <a:spcAft>
                <a:spcPts val="0"/>
              </a:spcAft>
              <a:buClr>
                <a:schemeClr val="dk1"/>
              </a:buClr>
              <a:buSzPts val="1800"/>
              <a:buNone/>
            </a:pPr>
            <a:r>
              <a:t/>
            </a:r>
            <a:endParaRPr sz="2667">
              <a:latin typeface="Roboto"/>
              <a:ea typeface="Roboto"/>
              <a:cs typeface="Roboto"/>
              <a:sym typeface="Roboto"/>
            </a:endParaRPr>
          </a:p>
          <a:p>
            <a:pPr indent="0" lvl="0" marL="152396" rtl="0" algn="l">
              <a:lnSpc>
                <a:spcPct val="115000"/>
              </a:lnSpc>
              <a:spcBef>
                <a:spcPts val="0"/>
              </a:spcBef>
              <a:spcAft>
                <a:spcPts val="0"/>
              </a:spcAft>
              <a:buClr>
                <a:schemeClr val="dk1"/>
              </a:buClr>
              <a:buSzPts val="1800"/>
              <a:buNone/>
            </a:pPr>
            <a:r>
              <a:rPr lang="en-US" sz="2667">
                <a:latin typeface="Roboto"/>
                <a:ea typeface="Roboto"/>
                <a:cs typeface="Roboto"/>
                <a:sym typeface="Roboto"/>
              </a:rPr>
              <a:t>Who do you know - could be interested in working with you?</a:t>
            </a:r>
            <a:endParaRPr/>
          </a:p>
          <a:p>
            <a:pPr indent="0" lvl="0" marL="152396" rtl="0" algn="l">
              <a:lnSpc>
                <a:spcPct val="115000"/>
              </a:lnSpc>
              <a:spcBef>
                <a:spcPts val="0"/>
              </a:spcBef>
              <a:spcAft>
                <a:spcPts val="0"/>
              </a:spcAft>
              <a:buClr>
                <a:schemeClr val="dk1"/>
              </a:buClr>
              <a:buSzPts val="1800"/>
              <a:buNone/>
            </a:pPr>
            <a:r>
              <a:t/>
            </a:r>
            <a:endParaRPr sz="2667">
              <a:latin typeface="Roboto"/>
              <a:ea typeface="Roboto"/>
              <a:cs typeface="Roboto"/>
              <a:sym typeface="Roboto"/>
            </a:endParaRPr>
          </a:p>
          <a:p>
            <a:pPr indent="0" lvl="0" marL="152396" rtl="0" algn="l">
              <a:lnSpc>
                <a:spcPct val="115000"/>
              </a:lnSpc>
              <a:spcBef>
                <a:spcPts val="0"/>
              </a:spcBef>
              <a:spcAft>
                <a:spcPts val="0"/>
              </a:spcAft>
              <a:buClr>
                <a:schemeClr val="dk1"/>
              </a:buClr>
              <a:buSzPts val="1800"/>
              <a:buNone/>
            </a:pPr>
            <a:r>
              <a:t/>
            </a:r>
            <a:endParaRPr sz="2667">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12"/>
          <p:cNvPicPr preferRelativeResize="0"/>
          <p:nvPr/>
        </p:nvPicPr>
        <p:blipFill rotWithShape="1">
          <a:blip r:embed="rId3">
            <a:alphaModFix amt="26000"/>
          </a:blip>
          <a:srcRect b="0" l="0" r="0" t="0"/>
          <a:stretch/>
        </p:blipFill>
        <p:spPr>
          <a:xfrm rot="-636906">
            <a:off x="8802625" y="3170655"/>
            <a:ext cx="4501252" cy="5555733"/>
          </a:xfrm>
          <a:prstGeom prst="rect">
            <a:avLst/>
          </a:prstGeom>
          <a:noFill/>
          <a:ln>
            <a:noFill/>
          </a:ln>
        </p:spPr>
      </p:pic>
      <p:sp>
        <p:nvSpPr>
          <p:cNvPr id="199" name="Google Shape;199;p12"/>
          <p:cNvSpPr/>
          <p:nvPr/>
        </p:nvSpPr>
        <p:spPr>
          <a:xfrm>
            <a:off x="0" y="593200"/>
            <a:ext cx="9223691" cy="940000"/>
          </a:xfrm>
          <a:prstGeom prst="round2DiagRect">
            <a:avLst>
              <a:gd fmla="val 50000" name="adj1"/>
              <a:gd fmla="val 0" name="adj2"/>
            </a:avLst>
          </a:prstGeom>
          <a:solidFill>
            <a:srgbClr val="67A028"/>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200" name="Google Shape;200;p12"/>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lt1"/>
              </a:buClr>
              <a:buSzPts val="2800"/>
              <a:buFont typeface="Roboto"/>
              <a:buNone/>
            </a:pPr>
            <a:r>
              <a:rPr lang="en-US" sz="4000">
                <a:solidFill>
                  <a:schemeClr val="lt1"/>
                </a:solidFill>
                <a:latin typeface="Roboto"/>
                <a:ea typeface="Roboto"/>
                <a:cs typeface="Roboto"/>
                <a:sym typeface="Roboto"/>
              </a:rPr>
              <a:t>Next Steps </a:t>
            </a:r>
            <a:endParaRPr sz="4000">
              <a:solidFill>
                <a:schemeClr val="lt1"/>
              </a:solidFill>
              <a:latin typeface="Roboto"/>
              <a:ea typeface="Roboto"/>
              <a:cs typeface="Roboto"/>
              <a:sym typeface="Roboto"/>
            </a:endParaRPr>
          </a:p>
        </p:txBody>
      </p:sp>
      <p:sp>
        <p:nvSpPr>
          <p:cNvPr id="201" name="Google Shape;201;p12"/>
          <p:cNvSpPr txBox="1"/>
          <p:nvPr>
            <p:ph idx="1" type="body"/>
          </p:nvPr>
        </p:nvSpPr>
        <p:spPr>
          <a:xfrm>
            <a:off x="415600" y="1709433"/>
            <a:ext cx="11360800" cy="4555200"/>
          </a:xfrm>
          <a:prstGeom prst="rect">
            <a:avLst/>
          </a:prstGeom>
          <a:noFill/>
          <a:ln>
            <a:noFill/>
          </a:ln>
        </p:spPr>
        <p:txBody>
          <a:bodyPr anchorCtr="0" anchor="t" bIns="121900" lIns="121900" spcFirstLastPara="1" rIns="121900" wrap="square" tIns="121900">
            <a:normAutofit/>
          </a:bodyPr>
          <a:lstStyle/>
          <a:p>
            <a:pPr indent="-457188" lvl="0" marL="609585" rtl="0" algn="l">
              <a:lnSpc>
                <a:spcPct val="150000"/>
              </a:lnSpc>
              <a:spcBef>
                <a:spcPts val="0"/>
              </a:spcBef>
              <a:spcAft>
                <a:spcPts val="0"/>
              </a:spcAft>
              <a:buClr>
                <a:schemeClr val="dk1"/>
              </a:buClr>
              <a:buSzPts val="1800"/>
              <a:buChar char="●"/>
            </a:pPr>
            <a:r>
              <a:rPr lang="en-US" sz="2667">
                <a:latin typeface="Roboto"/>
                <a:ea typeface="Roboto"/>
                <a:cs typeface="Roboto"/>
                <a:sym typeface="Roboto"/>
              </a:rPr>
              <a:t>Take a look around the Learning Together section to explore </a:t>
            </a:r>
            <a:endParaRPr/>
          </a:p>
          <a:p>
            <a:pPr indent="0" lvl="0" marL="152396" rtl="0" algn="l">
              <a:lnSpc>
                <a:spcPct val="150000"/>
              </a:lnSpc>
              <a:spcBef>
                <a:spcPts val="0"/>
              </a:spcBef>
              <a:spcAft>
                <a:spcPts val="0"/>
              </a:spcAft>
              <a:buClr>
                <a:schemeClr val="dk1"/>
              </a:buClr>
              <a:buSzPts val="1800"/>
              <a:buNone/>
            </a:pPr>
            <a:r>
              <a:rPr lang="en-US" sz="2667">
                <a:latin typeface="Roboto"/>
                <a:ea typeface="Roboto"/>
                <a:cs typeface="Roboto"/>
                <a:sym typeface="Roboto"/>
              </a:rPr>
              <a:t>      an activity that interests you; or another one that you can bring</a:t>
            </a:r>
            <a:endParaRPr/>
          </a:p>
          <a:p>
            <a:pPr indent="-457188" lvl="0" marL="609585" rtl="0" algn="l">
              <a:lnSpc>
                <a:spcPct val="150000"/>
              </a:lnSpc>
              <a:spcBef>
                <a:spcPts val="0"/>
              </a:spcBef>
              <a:spcAft>
                <a:spcPts val="0"/>
              </a:spcAft>
              <a:buClr>
                <a:schemeClr val="dk1"/>
              </a:buClr>
              <a:buSzPts val="1800"/>
              <a:buChar char="●"/>
            </a:pPr>
            <a:r>
              <a:rPr lang="en-US" sz="2667">
                <a:latin typeface="Roboto"/>
                <a:ea typeface="Roboto"/>
                <a:cs typeface="Roboto"/>
                <a:sym typeface="Roboto"/>
              </a:rPr>
              <a:t>Which theme interests you?</a:t>
            </a:r>
            <a:endParaRPr/>
          </a:p>
          <a:p>
            <a:pPr indent="-457188" lvl="0" marL="609585" rtl="0" algn="l">
              <a:lnSpc>
                <a:spcPct val="150000"/>
              </a:lnSpc>
              <a:spcBef>
                <a:spcPts val="0"/>
              </a:spcBef>
              <a:spcAft>
                <a:spcPts val="0"/>
              </a:spcAft>
              <a:buClr>
                <a:schemeClr val="dk1"/>
              </a:buClr>
              <a:buSzPts val="1800"/>
              <a:buChar char="●"/>
            </a:pPr>
            <a:r>
              <a:rPr lang="en-US" sz="2667">
                <a:latin typeface="Roboto"/>
                <a:ea typeface="Roboto"/>
                <a:cs typeface="Roboto"/>
                <a:sym typeface="Roboto"/>
              </a:rPr>
              <a:t>How might the theme and the activity be connected to your ”recipe”?</a:t>
            </a:r>
            <a:endParaRPr/>
          </a:p>
          <a:p>
            <a:pPr indent="-457188" lvl="0" marL="609585" rtl="0" algn="l">
              <a:lnSpc>
                <a:spcPct val="150000"/>
              </a:lnSpc>
              <a:spcBef>
                <a:spcPts val="0"/>
              </a:spcBef>
              <a:spcAft>
                <a:spcPts val="0"/>
              </a:spcAft>
              <a:buClr>
                <a:schemeClr val="dk1"/>
              </a:buClr>
              <a:buSzPts val="1800"/>
              <a:buChar char="●"/>
            </a:pPr>
            <a:r>
              <a:rPr lang="en-US" sz="2667">
                <a:latin typeface="Roboto"/>
                <a:ea typeface="Roboto"/>
                <a:cs typeface="Roboto"/>
                <a:sym typeface="Roboto"/>
              </a:rPr>
              <a:t>Join us on Wednesday for the discussion; and in the meantime please comment in the Community of Practice: New Mexico Project.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A picture containing indoor, food, wooden, dish&#10;&#10;Description automatically generated" id="101" name="Google Shape;101;p2"/>
          <p:cNvPicPr preferRelativeResize="0"/>
          <p:nvPr/>
        </p:nvPicPr>
        <p:blipFill rotWithShape="1">
          <a:blip r:embed="rId3">
            <a:alphaModFix amt="33000"/>
          </a:blip>
          <a:srcRect b="0" l="0" r="0" t="0"/>
          <a:stretch/>
        </p:blipFill>
        <p:spPr>
          <a:xfrm>
            <a:off x="-918464" y="-705321"/>
            <a:ext cx="12533376" cy="8319044"/>
          </a:xfrm>
          <a:prstGeom prst="rect">
            <a:avLst/>
          </a:prstGeom>
          <a:noFill/>
          <a:ln>
            <a:noFill/>
          </a:ln>
        </p:spPr>
      </p:pic>
      <p:sp>
        <p:nvSpPr>
          <p:cNvPr id="102" name="Google Shape;102;p2"/>
          <p:cNvSpPr/>
          <p:nvPr/>
        </p:nvSpPr>
        <p:spPr>
          <a:xfrm>
            <a:off x="-217867" y="560933"/>
            <a:ext cx="5566091" cy="940000"/>
          </a:xfrm>
          <a:prstGeom prst="round2DiagRect">
            <a:avLst>
              <a:gd fmla="val 50000" name="adj1"/>
              <a:gd fmla="val 0" name="adj2"/>
            </a:avLst>
          </a:prstGeom>
          <a:solidFill>
            <a:srgbClr val="67A028"/>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03" name="Google Shape;103;p2"/>
          <p:cNvSpPr txBox="1"/>
          <p:nvPr>
            <p:ph type="title"/>
          </p:nvPr>
        </p:nvSpPr>
        <p:spPr>
          <a:xfrm>
            <a:off x="228600" y="677633"/>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lt1"/>
              </a:buClr>
              <a:buSzPts val="2800"/>
              <a:buFont typeface="Roboto"/>
              <a:buNone/>
            </a:pPr>
            <a:r>
              <a:rPr b="1" lang="en-US" sz="3600">
                <a:solidFill>
                  <a:schemeClr val="lt1"/>
                </a:solidFill>
                <a:latin typeface="Roboto"/>
                <a:ea typeface="Roboto"/>
                <a:cs typeface="Roboto"/>
                <a:sym typeface="Roboto"/>
              </a:rPr>
              <a:t>Why a Cookbook?</a:t>
            </a:r>
            <a:endParaRPr b="1" sz="3600">
              <a:solidFill>
                <a:schemeClr val="lt1"/>
              </a:solidFill>
              <a:latin typeface="Roboto"/>
              <a:ea typeface="Roboto"/>
              <a:cs typeface="Roboto"/>
              <a:sym typeface="Roboto"/>
            </a:endParaRPr>
          </a:p>
        </p:txBody>
      </p:sp>
      <p:sp>
        <p:nvSpPr>
          <p:cNvPr id="104" name="Google Shape;104;p2"/>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rmAutofit/>
          </a:bodyPr>
          <a:lstStyle/>
          <a:p>
            <a:pPr indent="0" lvl="0" marL="0" rtl="0" algn="l">
              <a:lnSpc>
                <a:spcPct val="115000"/>
              </a:lnSpc>
              <a:spcBef>
                <a:spcPts val="1600"/>
              </a:spcBef>
              <a:spcAft>
                <a:spcPts val="0"/>
              </a:spcAft>
              <a:buClr>
                <a:srgbClr val="FF0000"/>
              </a:buClr>
              <a:buSzPts val="1800"/>
              <a:buNone/>
            </a:pPr>
            <a:r>
              <a:rPr lang="en-US" sz="2400">
                <a:solidFill>
                  <a:srgbClr val="FF0000"/>
                </a:solidFill>
              </a:rPr>
              <a:t>Recipes: come from experience; they are shared because of good results; provide instructions for duplicating success- and they are easy to pass on </a:t>
            </a:r>
            <a:endParaRPr/>
          </a:p>
          <a:p>
            <a:pPr indent="0" lvl="0" marL="0" rtl="0" algn="l">
              <a:lnSpc>
                <a:spcPct val="115000"/>
              </a:lnSpc>
              <a:spcBef>
                <a:spcPts val="3200"/>
              </a:spcBef>
              <a:spcAft>
                <a:spcPts val="1600"/>
              </a:spcAft>
              <a:buClr>
                <a:schemeClr val="dk1"/>
              </a:buClr>
              <a:buSzPts val="1800"/>
              <a:buNone/>
            </a:pPr>
            <a:r>
              <a:t/>
            </a:r>
            <a:endParaRPr sz="2400">
              <a:solidFill>
                <a:srgbClr val="FF0000"/>
              </a:solidFill>
            </a:endParaRPr>
          </a:p>
        </p:txBody>
      </p:sp>
      <p:pic>
        <p:nvPicPr>
          <p:cNvPr id="105" name="Google Shape;105;p2"/>
          <p:cNvPicPr preferRelativeResize="0"/>
          <p:nvPr/>
        </p:nvPicPr>
        <p:blipFill rotWithShape="1">
          <a:blip r:embed="rId4">
            <a:alphaModFix amt="26000"/>
          </a:blip>
          <a:srcRect b="0" l="0" r="0" t="0"/>
          <a:stretch/>
        </p:blipFill>
        <p:spPr>
          <a:xfrm rot="-636906">
            <a:off x="6800637" y="2624383"/>
            <a:ext cx="487577" cy="601799"/>
          </a:xfrm>
          <a:prstGeom prst="rect">
            <a:avLst/>
          </a:prstGeom>
          <a:noFill/>
          <a:ln>
            <a:noFill/>
          </a:ln>
        </p:spPr>
      </p:pic>
      <p:pic>
        <p:nvPicPr>
          <p:cNvPr id="106" name="Google Shape;106;p2"/>
          <p:cNvPicPr preferRelativeResize="0"/>
          <p:nvPr/>
        </p:nvPicPr>
        <p:blipFill rotWithShape="1">
          <a:blip r:embed="rId5">
            <a:alphaModFix/>
          </a:blip>
          <a:srcRect b="0" l="0" r="0" t="0"/>
          <a:stretch/>
        </p:blipFill>
        <p:spPr>
          <a:xfrm>
            <a:off x="7876867" y="3742349"/>
            <a:ext cx="4117400" cy="30162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3"/>
          <p:cNvPicPr preferRelativeResize="0"/>
          <p:nvPr/>
        </p:nvPicPr>
        <p:blipFill rotWithShape="1">
          <a:blip r:embed="rId3">
            <a:alphaModFix amt="26000"/>
          </a:blip>
          <a:srcRect b="0" l="0" r="0" t="0"/>
          <a:stretch/>
        </p:blipFill>
        <p:spPr>
          <a:xfrm rot="-636906">
            <a:off x="8802625" y="3170655"/>
            <a:ext cx="4501252" cy="5555733"/>
          </a:xfrm>
          <a:prstGeom prst="rect">
            <a:avLst/>
          </a:prstGeom>
          <a:noFill/>
          <a:ln>
            <a:noFill/>
          </a:ln>
        </p:spPr>
      </p:pic>
      <p:sp>
        <p:nvSpPr>
          <p:cNvPr id="112" name="Google Shape;112;p3"/>
          <p:cNvSpPr/>
          <p:nvPr/>
        </p:nvSpPr>
        <p:spPr>
          <a:xfrm>
            <a:off x="0" y="575333"/>
            <a:ext cx="10556683" cy="940000"/>
          </a:xfrm>
          <a:prstGeom prst="round2DiagRect">
            <a:avLst>
              <a:gd fmla="val 50000" name="adj1"/>
              <a:gd fmla="val 0" name="adj2"/>
            </a:avLst>
          </a:prstGeom>
          <a:solidFill>
            <a:srgbClr val="67A028"/>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13" name="Google Shape;113;p3"/>
          <p:cNvSpPr txBox="1"/>
          <p:nvPr>
            <p:ph type="title"/>
          </p:nvPr>
        </p:nvSpPr>
        <p:spPr>
          <a:xfrm>
            <a:off x="415600" y="669567"/>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lt1"/>
              </a:buClr>
              <a:buSzPts val="2800"/>
              <a:buFont typeface="Roboto"/>
              <a:buNone/>
            </a:pPr>
            <a:r>
              <a:rPr b="1" lang="en-US" sz="2800">
                <a:solidFill>
                  <a:schemeClr val="lt1"/>
                </a:solidFill>
                <a:latin typeface="Roboto"/>
                <a:ea typeface="Roboto"/>
                <a:cs typeface="Roboto"/>
                <a:sym typeface="Roboto"/>
              </a:rPr>
              <a:t>Cookbook Themes: Improving Learning at home</a:t>
            </a:r>
            <a:endParaRPr b="1" sz="2800">
              <a:solidFill>
                <a:schemeClr val="lt1"/>
              </a:solidFill>
              <a:latin typeface="Roboto"/>
              <a:ea typeface="Roboto"/>
              <a:cs typeface="Roboto"/>
              <a:sym typeface="Roboto"/>
            </a:endParaRPr>
          </a:p>
        </p:txBody>
      </p:sp>
      <p:sp>
        <p:nvSpPr>
          <p:cNvPr id="114" name="Google Shape;114;p3"/>
          <p:cNvSpPr txBox="1"/>
          <p:nvPr>
            <p:ph idx="1" type="body"/>
          </p:nvPr>
        </p:nvSpPr>
        <p:spPr>
          <a:xfrm>
            <a:off x="287733" y="1515333"/>
            <a:ext cx="11360800" cy="5008400"/>
          </a:xfrm>
          <a:prstGeom prst="rect">
            <a:avLst/>
          </a:prstGeom>
          <a:noFill/>
          <a:ln>
            <a:noFill/>
          </a:ln>
        </p:spPr>
        <p:txBody>
          <a:bodyPr anchorCtr="0" anchor="t" bIns="121900" lIns="121900" spcFirstLastPara="1" rIns="121900" wrap="square" tIns="121900">
            <a:normAutofit/>
          </a:bodyPr>
          <a:lstStyle/>
          <a:p>
            <a:pPr indent="0" lvl="0" marL="0" rtl="0" algn="l">
              <a:lnSpc>
                <a:spcPct val="115000"/>
              </a:lnSpc>
              <a:spcBef>
                <a:spcPts val="0"/>
              </a:spcBef>
              <a:spcAft>
                <a:spcPts val="0"/>
              </a:spcAft>
              <a:buClr>
                <a:schemeClr val="dk2"/>
              </a:buClr>
              <a:buSzPts val="3027"/>
              <a:buNone/>
            </a:pPr>
            <a:r>
              <a:rPr b="1" lang="en-US">
                <a:solidFill>
                  <a:schemeClr val="dk2"/>
                </a:solidFill>
                <a:latin typeface="Roboto"/>
                <a:ea typeface="Roboto"/>
                <a:cs typeface="Roboto"/>
                <a:sym typeface="Roboto"/>
              </a:rPr>
              <a:t>Theme 1:  Improving Connections-How to:</a:t>
            </a:r>
            <a:endParaRPr/>
          </a:p>
          <a:p>
            <a:pPr indent="-342900" lvl="0" marL="342900" rtl="0" algn="l">
              <a:lnSpc>
                <a:spcPct val="115000"/>
              </a:lnSpc>
              <a:spcBef>
                <a:spcPts val="0"/>
              </a:spcBef>
              <a:spcAft>
                <a:spcPts val="0"/>
              </a:spcAft>
              <a:buClr>
                <a:schemeClr val="dk2"/>
              </a:buClr>
              <a:buSzPts val="2595"/>
              <a:buChar char="●"/>
            </a:pPr>
            <a:r>
              <a:rPr lang="en-US" sz="2400">
                <a:solidFill>
                  <a:schemeClr val="dk2"/>
                </a:solidFill>
                <a:latin typeface="Roboto"/>
                <a:ea typeface="Roboto"/>
                <a:cs typeface="Roboto"/>
                <a:sym typeface="Roboto"/>
              </a:rPr>
              <a:t>match your connectivity with the communication options you have</a:t>
            </a:r>
            <a:endParaRPr/>
          </a:p>
          <a:p>
            <a:pPr indent="-342900" lvl="0" marL="342900" rtl="0" algn="l">
              <a:lnSpc>
                <a:spcPct val="115000"/>
              </a:lnSpc>
              <a:spcBef>
                <a:spcPts val="0"/>
              </a:spcBef>
              <a:spcAft>
                <a:spcPts val="0"/>
              </a:spcAft>
              <a:buClr>
                <a:schemeClr val="dk2"/>
              </a:buClr>
              <a:buSzPts val="2595"/>
              <a:buChar char="●"/>
            </a:pPr>
            <a:r>
              <a:rPr lang="en-US" sz="2400">
                <a:solidFill>
                  <a:schemeClr val="dk2"/>
                </a:solidFill>
                <a:latin typeface="Roboto"/>
                <a:ea typeface="Roboto"/>
                <a:cs typeface="Roboto"/>
                <a:sym typeface="Roboto"/>
              </a:rPr>
              <a:t>nurture communication among parents, teachers, students</a:t>
            </a:r>
            <a:endParaRPr/>
          </a:p>
          <a:p>
            <a:pPr indent="-178143" lvl="0" marL="342900" rtl="0" algn="l">
              <a:lnSpc>
                <a:spcPct val="115000"/>
              </a:lnSpc>
              <a:spcBef>
                <a:spcPts val="0"/>
              </a:spcBef>
              <a:spcAft>
                <a:spcPts val="0"/>
              </a:spcAft>
              <a:buClr>
                <a:schemeClr val="dk1"/>
              </a:buClr>
              <a:buSzPts val="2595"/>
              <a:buNone/>
            </a:pPr>
            <a:r>
              <a:t/>
            </a:r>
            <a:endParaRPr sz="2400">
              <a:solidFill>
                <a:schemeClr val="dk2"/>
              </a:solidFill>
              <a:latin typeface="Roboto"/>
              <a:ea typeface="Roboto"/>
              <a:cs typeface="Roboto"/>
              <a:sym typeface="Roboto"/>
            </a:endParaRPr>
          </a:p>
          <a:p>
            <a:pPr indent="0" lvl="0" marL="0" rtl="0" algn="l">
              <a:lnSpc>
                <a:spcPct val="115000"/>
              </a:lnSpc>
              <a:spcBef>
                <a:spcPts val="0"/>
              </a:spcBef>
              <a:spcAft>
                <a:spcPts val="0"/>
              </a:spcAft>
              <a:buClr>
                <a:schemeClr val="dk2"/>
              </a:buClr>
              <a:buSzPts val="3027"/>
              <a:buNone/>
            </a:pPr>
            <a:r>
              <a:rPr b="1" lang="en-US">
                <a:solidFill>
                  <a:schemeClr val="dk2"/>
                </a:solidFill>
                <a:latin typeface="Roboto"/>
                <a:ea typeface="Roboto"/>
                <a:cs typeface="Roboto"/>
                <a:sym typeface="Roboto"/>
              </a:rPr>
              <a:t>Theme 1.1:  Improving Family Supports-How to:</a:t>
            </a:r>
            <a:endParaRPr/>
          </a:p>
          <a:p>
            <a:pPr indent="-342900" lvl="0" marL="342900" rtl="0" algn="l">
              <a:lnSpc>
                <a:spcPct val="115000"/>
              </a:lnSpc>
              <a:spcBef>
                <a:spcPts val="0"/>
              </a:spcBef>
              <a:spcAft>
                <a:spcPts val="0"/>
              </a:spcAft>
              <a:buClr>
                <a:schemeClr val="dk2"/>
              </a:buClr>
              <a:buSzPts val="2595"/>
              <a:buChar char="●"/>
            </a:pPr>
            <a:r>
              <a:rPr lang="en-US" sz="2400">
                <a:solidFill>
                  <a:schemeClr val="dk2"/>
                </a:solidFill>
                <a:latin typeface="Roboto"/>
                <a:ea typeface="Roboto"/>
                <a:cs typeface="Roboto"/>
                <a:sym typeface="Roboto"/>
              </a:rPr>
              <a:t>identify and provide IT support required to meet family tech needs</a:t>
            </a:r>
            <a:endParaRPr/>
          </a:p>
          <a:p>
            <a:pPr indent="-342900" lvl="0" marL="342900" rtl="0" algn="l">
              <a:lnSpc>
                <a:spcPct val="115000"/>
              </a:lnSpc>
              <a:spcBef>
                <a:spcPts val="0"/>
              </a:spcBef>
              <a:spcAft>
                <a:spcPts val="0"/>
              </a:spcAft>
              <a:buClr>
                <a:schemeClr val="dk2"/>
              </a:buClr>
              <a:buSzPts val="2595"/>
              <a:buChar char="●"/>
            </a:pPr>
            <a:r>
              <a:rPr lang="en-US" sz="2400">
                <a:solidFill>
                  <a:schemeClr val="dk2"/>
                </a:solidFill>
                <a:latin typeface="Roboto"/>
                <a:ea typeface="Roboto"/>
                <a:cs typeface="Roboto"/>
                <a:sym typeface="Roboto"/>
              </a:rPr>
              <a:t>identify and obtain available funding for family internet and device needs</a:t>
            </a:r>
            <a:endParaRPr sz="2400">
              <a:solidFill>
                <a:schemeClr val="dk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4"/>
          <p:cNvPicPr preferRelativeResize="0"/>
          <p:nvPr/>
        </p:nvPicPr>
        <p:blipFill rotWithShape="1">
          <a:blip r:embed="rId3">
            <a:alphaModFix amt="26000"/>
          </a:blip>
          <a:srcRect b="0" l="0" r="0" t="0"/>
          <a:stretch/>
        </p:blipFill>
        <p:spPr>
          <a:xfrm rot="-636906">
            <a:off x="8802625" y="3170655"/>
            <a:ext cx="4501252" cy="5555733"/>
          </a:xfrm>
          <a:prstGeom prst="rect">
            <a:avLst/>
          </a:prstGeom>
          <a:noFill/>
          <a:ln>
            <a:noFill/>
          </a:ln>
        </p:spPr>
      </p:pic>
      <p:sp>
        <p:nvSpPr>
          <p:cNvPr id="120" name="Google Shape;120;p4"/>
          <p:cNvSpPr/>
          <p:nvPr/>
        </p:nvSpPr>
        <p:spPr>
          <a:xfrm>
            <a:off x="0" y="575333"/>
            <a:ext cx="10556683" cy="940000"/>
          </a:xfrm>
          <a:prstGeom prst="round2DiagRect">
            <a:avLst>
              <a:gd fmla="val 50000" name="adj1"/>
              <a:gd fmla="val 0" name="adj2"/>
            </a:avLst>
          </a:prstGeom>
          <a:solidFill>
            <a:srgbClr val="67A028"/>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21" name="Google Shape;121;p4"/>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lt1"/>
              </a:buClr>
              <a:buSzPts val="2800"/>
              <a:buFont typeface="Roboto"/>
              <a:buNone/>
            </a:pPr>
            <a:r>
              <a:rPr b="1" lang="en-US" sz="2800">
                <a:solidFill>
                  <a:schemeClr val="lt1"/>
                </a:solidFill>
                <a:latin typeface="Roboto"/>
                <a:ea typeface="Roboto"/>
                <a:cs typeface="Roboto"/>
                <a:sym typeface="Roboto"/>
              </a:rPr>
              <a:t>Cookbook Themes: Improving Learning at home</a:t>
            </a:r>
            <a:endParaRPr b="1" sz="2800">
              <a:solidFill>
                <a:schemeClr val="lt1"/>
              </a:solidFill>
              <a:latin typeface="Roboto"/>
              <a:ea typeface="Roboto"/>
              <a:cs typeface="Roboto"/>
              <a:sym typeface="Roboto"/>
            </a:endParaRPr>
          </a:p>
        </p:txBody>
      </p:sp>
      <p:sp>
        <p:nvSpPr>
          <p:cNvPr id="122" name="Google Shape;122;p4"/>
          <p:cNvSpPr txBox="1"/>
          <p:nvPr>
            <p:ph idx="1" type="body"/>
          </p:nvPr>
        </p:nvSpPr>
        <p:spPr>
          <a:xfrm>
            <a:off x="287733" y="1515333"/>
            <a:ext cx="11360800" cy="5008400"/>
          </a:xfrm>
          <a:prstGeom prst="rect">
            <a:avLst/>
          </a:prstGeom>
          <a:noFill/>
          <a:ln>
            <a:noFill/>
          </a:ln>
        </p:spPr>
        <p:txBody>
          <a:bodyPr anchorCtr="0" anchor="t" bIns="121900" lIns="121900" spcFirstLastPara="1" rIns="121900" wrap="square" tIns="121900">
            <a:normAutofit/>
          </a:bodyPr>
          <a:lstStyle/>
          <a:p>
            <a:pPr indent="0" lvl="0" marL="0" rtl="0" algn="l">
              <a:lnSpc>
                <a:spcPct val="115000"/>
              </a:lnSpc>
              <a:spcBef>
                <a:spcPts val="0"/>
              </a:spcBef>
              <a:spcAft>
                <a:spcPts val="0"/>
              </a:spcAft>
              <a:buClr>
                <a:schemeClr val="dk2"/>
              </a:buClr>
              <a:buSzPts val="3027"/>
              <a:buNone/>
            </a:pPr>
            <a:r>
              <a:rPr b="1" lang="en-US">
                <a:solidFill>
                  <a:schemeClr val="dk2"/>
                </a:solidFill>
                <a:latin typeface="Roboto"/>
                <a:ea typeface="Roboto"/>
                <a:cs typeface="Roboto"/>
                <a:sym typeface="Roboto"/>
              </a:rPr>
              <a:t>Theme 2:  Improving Learning @Home-How to:</a:t>
            </a:r>
            <a:endParaRPr/>
          </a:p>
          <a:p>
            <a:pPr indent="-342900" lvl="0" marL="342900" rtl="0" algn="l">
              <a:lnSpc>
                <a:spcPct val="115000"/>
              </a:lnSpc>
              <a:spcBef>
                <a:spcPts val="0"/>
              </a:spcBef>
              <a:spcAft>
                <a:spcPts val="0"/>
              </a:spcAft>
              <a:buClr>
                <a:schemeClr val="dk2"/>
              </a:buClr>
              <a:buSzPts val="2595"/>
              <a:buChar char="●"/>
            </a:pPr>
            <a:r>
              <a:rPr lang="en-US" sz="2400">
                <a:solidFill>
                  <a:schemeClr val="dk2"/>
                </a:solidFill>
                <a:latin typeface="Roboto"/>
                <a:ea typeface="Roboto"/>
                <a:cs typeface="Roboto"/>
                <a:sym typeface="Roboto"/>
              </a:rPr>
              <a:t>time management strategies that meets family needs</a:t>
            </a:r>
            <a:endParaRPr/>
          </a:p>
          <a:p>
            <a:pPr indent="-342900" lvl="0" marL="342900" rtl="0" algn="l">
              <a:lnSpc>
                <a:spcPct val="115000"/>
              </a:lnSpc>
              <a:spcBef>
                <a:spcPts val="0"/>
              </a:spcBef>
              <a:spcAft>
                <a:spcPts val="0"/>
              </a:spcAft>
              <a:buClr>
                <a:schemeClr val="dk2"/>
              </a:buClr>
              <a:buSzPts val="2595"/>
              <a:buChar char="●"/>
            </a:pPr>
            <a:r>
              <a:rPr lang="en-US" sz="2400">
                <a:solidFill>
                  <a:schemeClr val="dk2"/>
                </a:solidFill>
                <a:latin typeface="Roboto"/>
                <a:ea typeface="Roboto"/>
                <a:cs typeface="Roboto"/>
                <a:sym typeface="Roboto"/>
              </a:rPr>
              <a:t>space arrangements that support student learning @home</a:t>
            </a:r>
            <a:endParaRPr/>
          </a:p>
          <a:p>
            <a:pPr indent="-178143" lvl="0" marL="342900" rtl="0" algn="l">
              <a:lnSpc>
                <a:spcPct val="115000"/>
              </a:lnSpc>
              <a:spcBef>
                <a:spcPts val="0"/>
              </a:spcBef>
              <a:spcAft>
                <a:spcPts val="0"/>
              </a:spcAft>
              <a:buClr>
                <a:schemeClr val="dk1"/>
              </a:buClr>
              <a:buSzPts val="2595"/>
              <a:buNone/>
            </a:pPr>
            <a:r>
              <a:t/>
            </a:r>
            <a:endParaRPr sz="2400">
              <a:solidFill>
                <a:schemeClr val="dk2"/>
              </a:solidFill>
              <a:latin typeface="Roboto"/>
              <a:ea typeface="Roboto"/>
              <a:cs typeface="Roboto"/>
              <a:sym typeface="Roboto"/>
            </a:endParaRPr>
          </a:p>
          <a:p>
            <a:pPr indent="0" lvl="0" marL="0" rtl="0" algn="l">
              <a:lnSpc>
                <a:spcPct val="115000"/>
              </a:lnSpc>
              <a:spcBef>
                <a:spcPts val="0"/>
              </a:spcBef>
              <a:spcAft>
                <a:spcPts val="0"/>
              </a:spcAft>
              <a:buClr>
                <a:schemeClr val="dk2"/>
              </a:buClr>
              <a:buSzPts val="3027"/>
              <a:buNone/>
            </a:pPr>
            <a:r>
              <a:rPr b="1" lang="en-US">
                <a:solidFill>
                  <a:schemeClr val="dk2"/>
                </a:solidFill>
                <a:latin typeface="Roboto"/>
                <a:ea typeface="Roboto"/>
                <a:cs typeface="Roboto"/>
                <a:sym typeface="Roboto"/>
              </a:rPr>
              <a:t>Theme 2.1:  Improving Engagement-How to:</a:t>
            </a:r>
            <a:endParaRPr/>
          </a:p>
          <a:p>
            <a:pPr indent="-342900" lvl="0" marL="342900" rtl="0" algn="l">
              <a:lnSpc>
                <a:spcPct val="115000"/>
              </a:lnSpc>
              <a:spcBef>
                <a:spcPts val="0"/>
              </a:spcBef>
              <a:spcAft>
                <a:spcPts val="0"/>
              </a:spcAft>
              <a:buClr>
                <a:schemeClr val="dk2"/>
              </a:buClr>
              <a:buSzPts val="2595"/>
              <a:buChar char="●"/>
            </a:pPr>
            <a:r>
              <a:rPr lang="en-US" sz="2400">
                <a:solidFill>
                  <a:schemeClr val="dk2"/>
                </a:solidFill>
                <a:latin typeface="Roboto"/>
                <a:ea typeface="Roboto"/>
                <a:cs typeface="Roboto"/>
                <a:sym typeface="Roboto"/>
              </a:rPr>
              <a:t>design learning activities that maximize benefits from  home ”digital library” resources</a:t>
            </a:r>
            <a:endParaRPr/>
          </a:p>
          <a:p>
            <a:pPr indent="-342900" lvl="0" marL="342900" rtl="0" algn="l">
              <a:lnSpc>
                <a:spcPct val="115000"/>
              </a:lnSpc>
              <a:spcBef>
                <a:spcPts val="0"/>
              </a:spcBef>
              <a:spcAft>
                <a:spcPts val="0"/>
              </a:spcAft>
              <a:buClr>
                <a:schemeClr val="dk2"/>
              </a:buClr>
              <a:buSzPts val="2595"/>
              <a:buChar char="●"/>
            </a:pPr>
            <a:r>
              <a:rPr lang="en-US" sz="2400">
                <a:solidFill>
                  <a:schemeClr val="dk2"/>
                </a:solidFill>
                <a:latin typeface="Roboto"/>
                <a:ea typeface="Roboto"/>
                <a:cs typeface="Roboto"/>
                <a:sym typeface="Roboto"/>
              </a:rPr>
              <a:t>meet the needs of all learners through Universal Design for Learning and Culturally Responsive Learning principles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5"/>
          <p:cNvPicPr preferRelativeResize="0"/>
          <p:nvPr/>
        </p:nvPicPr>
        <p:blipFill rotWithShape="1">
          <a:blip r:embed="rId3">
            <a:alphaModFix amt="26000"/>
          </a:blip>
          <a:srcRect b="0" l="0" r="0" t="0"/>
          <a:stretch/>
        </p:blipFill>
        <p:spPr>
          <a:xfrm rot="-636906">
            <a:off x="8802625" y="3170655"/>
            <a:ext cx="4501252" cy="5555733"/>
          </a:xfrm>
          <a:prstGeom prst="rect">
            <a:avLst/>
          </a:prstGeom>
          <a:noFill/>
          <a:ln>
            <a:noFill/>
          </a:ln>
        </p:spPr>
      </p:pic>
      <p:sp>
        <p:nvSpPr>
          <p:cNvPr id="128" name="Google Shape;128;p5"/>
          <p:cNvSpPr/>
          <p:nvPr/>
        </p:nvSpPr>
        <p:spPr>
          <a:xfrm>
            <a:off x="0" y="575333"/>
            <a:ext cx="10556683" cy="940000"/>
          </a:xfrm>
          <a:prstGeom prst="round2DiagRect">
            <a:avLst>
              <a:gd fmla="val 50000" name="adj1"/>
              <a:gd fmla="val 0" name="adj2"/>
            </a:avLst>
          </a:prstGeom>
          <a:solidFill>
            <a:srgbClr val="67A028"/>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29" name="Google Shape;129;p5"/>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lt1"/>
              </a:buClr>
              <a:buSzPts val="2800"/>
              <a:buFont typeface="Roboto"/>
              <a:buNone/>
            </a:pPr>
            <a:r>
              <a:rPr b="1" lang="en-US" sz="2800">
                <a:solidFill>
                  <a:schemeClr val="lt1"/>
                </a:solidFill>
                <a:latin typeface="Roboto"/>
                <a:ea typeface="Roboto"/>
                <a:cs typeface="Roboto"/>
                <a:sym typeface="Roboto"/>
              </a:rPr>
              <a:t>Cookbook Themes: Improving Learning at home</a:t>
            </a:r>
            <a:endParaRPr b="1" sz="2800">
              <a:solidFill>
                <a:schemeClr val="lt1"/>
              </a:solidFill>
              <a:latin typeface="Roboto"/>
              <a:ea typeface="Roboto"/>
              <a:cs typeface="Roboto"/>
              <a:sym typeface="Roboto"/>
            </a:endParaRPr>
          </a:p>
        </p:txBody>
      </p:sp>
      <p:sp>
        <p:nvSpPr>
          <p:cNvPr id="130" name="Google Shape;130;p5"/>
          <p:cNvSpPr txBox="1"/>
          <p:nvPr>
            <p:ph idx="1" type="body"/>
          </p:nvPr>
        </p:nvSpPr>
        <p:spPr>
          <a:xfrm>
            <a:off x="287733" y="1515333"/>
            <a:ext cx="11360800" cy="5008400"/>
          </a:xfrm>
          <a:prstGeom prst="rect">
            <a:avLst/>
          </a:prstGeom>
          <a:noFill/>
          <a:ln>
            <a:noFill/>
          </a:ln>
        </p:spPr>
        <p:txBody>
          <a:bodyPr anchorCtr="0" anchor="t" bIns="121900" lIns="121900" spcFirstLastPara="1" rIns="121900" wrap="square" tIns="121900">
            <a:normAutofit/>
          </a:bodyPr>
          <a:lstStyle/>
          <a:p>
            <a:pPr indent="0" lvl="0" marL="0" rtl="0" algn="l">
              <a:lnSpc>
                <a:spcPct val="115000"/>
              </a:lnSpc>
              <a:spcBef>
                <a:spcPts val="0"/>
              </a:spcBef>
              <a:spcAft>
                <a:spcPts val="0"/>
              </a:spcAft>
              <a:buClr>
                <a:schemeClr val="dk2"/>
              </a:buClr>
              <a:buSzPts val="3027"/>
              <a:buNone/>
            </a:pPr>
            <a:r>
              <a:rPr b="1" lang="en-US">
                <a:solidFill>
                  <a:schemeClr val="dk2"/>
                </a:solidFill>
                <a:latin typeface="Roboto"/>
                <a:ea typeface="Roboto"/>
                <a:cs typeface="Roboto"/>
                <a:sym typeface="Roboto"/>
              </a:rPr>
              <a:t>Theme 2.2:  Access to Digital Resources-How to:</a:t>
            </a:r>
            <a:endParaRPr/>
          </a:p>
          <a:p>
            <a:pPr indent="-342900" lvl="0" marL="342900" rtl="0" algn="l">
              <a:lnSpc>
                <a:spcPct val="115000"/>
              </a:lnSpc>
              <a:spcBef>
                <a:spcPts val="0"/>
              </a:spcBef>
              <a:spcAft>
                <a:spcPts val="0"/>
              </a:spcAft>
              <a:buClr>
                <a:schemeClr val="dk2"/>
              </a:buClr>
              <a:buSzPts val="2595"/>
              <a:buChar char="●"/>
            </a:pPr>
            <a:r>
              <a:rPr lang="en-US" sz="2400">
                <a:solidFill>
                  <a:schemeClr val="dk2"/>
                </a:solidFill>
                <a:latin typeface="Roboto"/>
                <a:ea typeface="Roboto"/>
                <a:cs typeface="Roboto"/>
                <a:sym typeface="Roboto"/>
              </a:rPr>
              <a:t>curate and manage district resources to be made available on datacasting receivers</a:t>
            </a:r>
            <a:endParaRPr/>
          </a:p>
          <a:p>
            <a:pPr indent="-342900" lvl="0" marL="342900" rtl="0" algn="l">
              <a:lnSpc>
                <a:spcPct val="115000"/>
              </a:lnSpc>
              <a:spcBef>
                <a:spcPts val="0"/>
              </a:spcBef>
              <a:spcAft>
                <a:spcPts val="0"/>
              </a:spcAft>
              <a:buClr>
                <a:schemeClr val="dk2"/>
              </a:buClr>
              <a:buSzPts val="2595"/>
              <a:buChar char="●"/>
            </a:pPr>
            <a:r>
              <a:rPr lang="en-US" sz="2400">
                <a:solidFill>
                  <a:schemeClr val="dk2"/>
                </a:solidFill>
                <a:latin typeface="Roboto"/>
                <a:ea typeface="Roboto"/>
                <a:cs typeface="Roboto"/>
                <a:sym typeface="Roboto"/>
              </a:rPr>
              <a:t>curate and manage community resources for families</a:t>
            </a:r>
            <a:endParaRPr/>
          </a:p>
          <a:p>
            <a:pPr indent="-178143" lvl="0" marL="342900" rtl="0" algn="l">
              <a:lnSpc>
                <a:spcPct val="115000"/>
              </a:lnSpc>
              <a:spcBef>
                <a:spcPts val="0"/>
              </a:spcBef>
              <a:spcAft>
                <a:spcPts val="0"/>
              </a:spcAft>
              <a:buClr>
                <a:schemeClr val="dk1"/>
              </a:buClr>
              <a:buSzPts val="2595"/>
              <a:buNone/>
            </a:pPr>
            <a:r>
              <a:t/>
            </a:r>
            <a:endParaRPr sz="2400">
              <a:solidFill>
                <a:schemeClr val="dk2"/>
              </a:solidFill>
              <a:latin typeface="Roboto"/>
              <a:ea typeface="Roboto"/>
              <a:cs typeface="Roboto"/>
              <a:sym typeface="Roboto"/>
            </a:endParaRPr>
          </a:p>
          <a:p>
            <a:pPr indent="0" lvl="0" marL="0" rtl="0" algn="l">
              <a:lnSpc>
                <a:spcPct val="115000"/>
              </a:lnSpc>
              <a:spcBef>
                <a:spcPts val="0"/>
              </a:spcBef>
              <a:spcAft>
                <a:spcPts val="0"/>
              </a:spcAft>
              <a:buClr>
                <a:schemeClr val="dk2"/>
              </a:buClr>
              <a:buSzPts val="3027"/>
              <a:buNone/>
            </a:pPr>
            <a:r>
              <a:rPr b="1" lang="en-US">
                <a:solidFill>
                  <a:schemeClr val="dk2"/>
                </a:solidFill>
                <a:latin typeface="Roboto"/>
                <a:ea typeface="Roboto"/>
                <a:cs typeface="Roboto"/>
                <a:sym typeface="Roboto"/>
              </a:rPr>
              <a:t>Theme 2.3:  Improving Literacy-How to:</a:t>
            </a:r>
            <a:endParaRPr/>
          </a:p>
          <a:p>
            <a:pPr indent="-342900" lvl="0" marL="342900" rtl="0" algn="l">
              <a:lnSpc>
                <a:spcPct val="115000"/>
              </a:lnSpc>
              <a:spcBef>
                <a:spcPts val="0"/>
              </a:spcBef>
              <a:spcAft>
                <a:spcPts val="0"/>
              </a:spcAft>
              <a:buClr>
                <a:schemeClr val="dk2"/>
              </a:buClr>
              <a:buSzPts val="2595"/>
              <a:buChar char="●"/>
            </a:pPr>
            <a:r>
              <a:rPr lang="en-US" sz="2400">
                <a:solidFill>
                  <a:schemeClr val="dk2"/>
                </a:solidFill>
                <a:latin typeface="Roboto"/>
                <a:ea typeface="Roboto"/>
                <a:cs typeface="Roboto"/>
                <a:sym typeface="Roboto"/>
              </a:rPr>
              <a:t>begin learning together, at home, each day</a:t>
            </a:r>
            <a:endParaRPr/>
          </a:p>
          <a:p>
            <a:pPr indent="-342900" lvl="0" marL="342900" rtl="0" algn="l">
              <a:lnSpc>
                <a:spcPct val="115000"/>
              </a:lnSpc>
              <a:spcBef>
                <a:spcPts val="0"/>
              </a:spcBef>
              <a:spcAft>
                <a:spcPts val="0"/>
              </a:spcAft>
              <a:buClr>
                <a:schemeClr val="dk2"/>
              </a:buClr>
              <a:buSzPts val="2595"/>
              <a:buChar char="●"/>
            </a:pPr>
            <a:r>
              <a:rPr lang="en-US" sz="2400">
                <a:solidFill>
                  <a:schemeClr val="dk2"/>
                </a:solidFill>
                <a:latin typeface="Roboto"/>
                <a:ea typeface="Roboto"/>
                <a:cs typeface="Roboto"/>
                <a:sym typeface="Roboto"/>
              </a:rPr>
              <a:t>connect with other families using the platform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6"/>
          <p:cNvPicPr preferRelativeResize="0"/>
          <p:nvPr/>
        </p:nvPicPr>
        <p:blipFill rotWithShape="1">
          <a:blip r:embed="rId3">
            <a:alphaModFix amt="26000"/>
          </a:blip>
          <a:srcRect b="0" l="0" r="0" t="0"/>
          <a:stretch/>
        </p:blipFill>
        <p:spPr>
          <a:xfrm rot="-636906">
            <a:off x="8802625" y="3170655"/>
            <a:ext cx="4501252" cy="5555733"/>
          </a:xfrm>
          <a:prstGeom prst="rect">
            <a:avLst/>
          </a:prstGeom>
          <a:noFill/>
          <a:ln>
            <a:noFill/>
          </a:ln>
        </p:spPr>
      </p:pic>
      <p:sp>
        <p:nvSpPr>
          <p:cNvPr id="136" name="Google Shape;136;p6"/>
          <p:cNvSpPr/>
          <p:nvPr/>
        </p:nvSpPr>
        <p:spPr>
          <a:xfrm>
            <a:off x="0" y="575333"/>
            <a:ext cx="10556683" cy="940000"/>
          </a:xfrm>
          <a:prstGeom prst="round2DiagRect">
            <a:avLst>
              <a:gd fmla="val 50000" name="adj1"/>
              <a:gd fmla="val 0" name="adj2"/>
            </a:avLst>
          </a:prstGeom>
          <a:solidFill>
            <a:srgbClr val="67A028"/>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37" name="Google Shape;137;p6"/>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lt1"/>
              </a:buClr>
              <a:buSzPts val="2800"/>
              <a:buFont typeface="Roboto"/>
              <a:buNone/>
            </a:pPr>
            <a:r>
              <a:rPr b="1" lang="en-US" sz="2800">
                <a:solidFill>
                  <a:schemeClr val="lt1"/>
                </a:solidFill>
                <a:latin typeface="Roboto"/>
                <a:ea typeface="Roboto"/>
                <a:cs typeface="Roboto"/>
                <a:sym typeface="Roboto"/>
              </a:rPr>
              <a:t>Cookbook Themes: Improving Learning at home</a:t>
            </a:r>
            <a:endParaRPr b="1" sz="2800">
              <a:solidFill>
                <a:schemeClr val="lt1"/>
              </a:solidFill>
              <a:latin typeface="Roboto"/>
              <a:ea typeface="Roboto"/>
              <a:cs typeface="Roboto"/>
              <a:sym typeface="Roboto"/>
            </a:endParaRPr>
          </a:p>
        </p:txBody>
      </p:sp>
      <p:sp>
        <p:nvSpPr>
          <p:cNvPr id="138" name="Google Shape;138;p6"/>
          <p:cNvSpPr txBox="1"/>
          <p:nvPr>
            <p:ph idx="1" type="body"/>
          </p:nvPr>
        </p:nvSpPr>
        <p:spPr>
          <a:xfrm>
            <a:off x="287733" y="1515333"/>
            <a:ext cx="11360800" cy="5008400"/>
          </a:xfrm>
          <a:prstGeom prst="rect">
            <a:avLst/>
          </a:prstGeom>
          <a:noFill/>
          <a:ln>
            <a:noFill/>
          </a:ln>
        </p:spPr>
        <p:txBody>
          <a:bodyPr anchorCtr="0" anchor="t" bIns="121900" lIns="121900" spcFirstLastPara="1" rIns="121900" wrap="square" tIns="121900">
            <a:normAutofit/>
          </a:bodyPr>
          <a:lstStyle/>
          <a:p>
            <a:pPr indent="0" lvl="0" marL="0" rtl="0" algn="l">
              <a:lnSpc>
                <a:spcPct val="115000"/>
              </a:lnSpc>
              <a:spcBef>
                <a:spcPts val="0"/>
              </a:spcBef>
              <a:spcAft>
                <a:spcPts val="0"/>
              </a:spcAft>
              <a:buClr>
                <a:schemeClr val="dk2"/>
              </a:buClr>
              <a:buSzPts val="3027"/>
              <a:buNone/>
            </a:pPr>
            <a:r>
              <a:rPr b="1" lang="en-US">
                <a:solidFill>
                  <a:schemeClr val="dk2"/>
                </a:solidFill>
                <a:latin typeface="Roboto"/>
                <a:ea typeface="Roboto"/>
                <a:cs typeface="Roboto"/>
                <a:sym typeface="Roboto"/>
              </a:rPr>
              <a:t>Theme 2.4:  Improving Academics-How to:</a:t>
            </a:r>
            <a:endParaRPr/>
          </a:p>
          <a:p>
            <a:pPr indent="-342900" lvl="0" marL="342900" rtl="0" algn="l">
              <a:lnSpc>
                <a:spcPct val="115000"/>
              </a:lnSpc>
              <a:spcBef>
                <a:spcPts val="0"/>
              </a:spcBef>
              <a:spcAft>
                <a:spcPts val="0"/>
              </a:spcAft>
              <a:buClr>
                <a:schemeClr val="dk2"/>
              </a:buClr>
              <a:buSzPts val="2595"/>
              <a:buChar char="●"/>
            </a:pPr>
            <a:r>
              <a:rPr lang="en-US" sz="2400">
                <a:solidFill>
                  <a:schemeClr val="dk2"/>
                </a:solidFill>
                <a:latin typeface="Roboto"/>
                <a:ea typeface="Roboto"/>
                <a:cs typeface="Roboto"/>
                <a:sym typeface="Roboto"/>
              </a:rPr>
              <a:t>take full advantage of the “digital library” your datacasting receiver brings to your home</a:t>
            </a:r>
            <a:endParaRPr/>
          </a:p>
          <a:p>
            <a:pPr indent="-342900" lvl="0" marL="342900" rtl="0" algn="l">
              <a:lnSpc>
                <a:spcPct val="115000"/>
              </a:lnSpc>
              <a:spcBef>
                <a:spcPts val="0"/>
              </a:spcBef>
              <a:spcAft>
                <a:spcPts val="0"/>
              </a:spcAft>
              <a:buClr>
                <a:schemeClr val="dk2"/>
              </a:buClr>
              <a:buSzPts val="2595"/>
              <a:buChar char="●"/>
            </a:pPr>
            <a:r>
              <a:rPr lang="en-US" sz="2400">
                <a:solidFill>
                  <a:schemeClr val="dk2"/>
                </a:solidFill>
                <a:latin typeface="Roboto"/>
                <a:ea typeface="Roboto"/>
                <a:cs typeface="Roboto"/>
                <a:sym typeface="Roboto"/>
              </a:rPr>
              <a:t>Rate and review  “nominated best practices” by level and subject</a:t>
            </a:r>
            <a:endParaRPr/>
          </a:p>
          <a:p>
            <a:pPr indent="-178143" lvl="0" marL="342900" rtl="0" algn="l">
              <a:lnSpc>
                <a:spcPct val="115000"/>
              </a:lnSpc>
              <a:spcBef>
                <a:spcPts val="0"/>
              </a:spcBef>
              <a:spcAft>
                <a:spcPts val="0"/>
              </a:spcAft>
              <a:buClr>
                <a:schemeClr val="dk1"/>
              </a:buClr>
              <a:buSzPts val="2595"/>
              <a:buNone/>
            </a:pPr>
            <a:r>
              <a:t/>
            </a:r>
            <a:endParaRPr sz="2400">
              <a:solidFill>
                <a:schemeClr val="dk2"/>
              </a:solidFill>
              <a:latin typeface="Roboto"/>
              <a:ea typeface="Roboto"/>
              <a:cs typeface="Roboto"/>
              <a:sym typeface="Roboto"/>
            </a:endParaRPr>
          </a:p>
          <a:p>
            <a:pPr indent="-178143" lvl="0" marL="342900" rtl="0" algn="l">
              <a:lnSpc>
                <a:spcPct val="115000"/>
              </a:lnSpc>
              <a:spcBef>
                <a:spcPts val="0"/>
              </a:spcBef>
              <a:spcAft>
                <a:spcPts val="0"/>
              </a:spcAft>
              <a:buClr>
                <a:schemeClr val="dk1"/>
              </a:buClr>
              <a:buSzPts val="2595"/>
              <a:buNone/>
            </a:pPr>
            <a:r>
              <a:t/>
            </a:r>
            <a:endParaRPr sz="2400">
              <a:solidFill>
                <a:schemeClr val="dk2"/>
              </a:solidFill>
              <a:latin typeface="Roboto"/>
              <a:ea typeface="Roboto"/>
              <a:cs typeface="Roboto"/>
              <a:sym typeface="Roboto"/>
            </a:endParaRPr>
          </a:p>
          <a:p>
            <a:pPr indent="0" lvl="0" marL="0" rtl="0" algn="l">
              <a:lnSpc>
                <a:spcPct val="115000"/>
              </a:lnSpc>
              <a:spcBef>
                <a:spcPts val="0"/>
              </a:spcBef>
              <a:spcAft>
                <a:spcPts val="0"/>
              </a:spcAft>
              <a:buClr>
                <a:schemeClr val="dk2"/>
              </a:buClr>
              <a:buSzPts val="3027"/>
              <a:buNone/>
            </a:pPr>
            <a:r>
              <a:rPr b="1" lang="en-US">
                <a:solidFill>
                  <a:schemeClr val="dk2"/>
                </a:solidFill>
                <a:latin typeface="Roboto"/>
                <a:ea typeface="Roboto"/>
                <a:cs typeface="Roboto"/>
                <a:sym typeface="Roboto"/>
              </a:rPr>
              <a:t>Theme 2.5:  Improving 21</a:t>
            </a:r>
            <a:r>
              <a:rPr b="1" baseline="30000" lang="en-US">
                <a:solidFill>
                  <a:schemeClr val="dk2"/>
                </a:solidFill>
                <a:latin typeface="Roboto"/>
                <a:ea typeface="Roboto"/>
                <a:cs typeface="Roboto"/>
                <a:sym typeface="Roboto"/>
              </a:rPr>
              <a:t>st</a:t>
            </a:r>
            <a:r>
              <a:rPr b="1" lang="en-US">
                <a:solidFill>
                  <a:schemeClr val="dk2"/>
                </a:solidFill>
                <a:latin typeface="Roboto"/>
                <a:ea typeface="Roboto"/>
                <a:cs typeface="Roboto"/>
                <a:sym typeface="Roboto"/>
              </a:rPr>
              <a:t> Century Skills-How to:</a:t>
            </a:r>
            <a:endParaRPr/>
          </a:p>
          <a:p>
            <a:pPr indent="-342900" lvl="0" marL="342900" rtl="0" algn="l">
              <a:lnSpc>
                <a:spcPct val="115000"/>
              </a:lnSpc>
              <a:spcBef>
                <a:spcPts val="0"/>
              </a:spcBef>
              <a:spcAft>
                <a:spcPts val="0"/>
              </a:spcAft>
              <a:buClr>
                <a:schemeClr val="dk2"/>
              </a:buClr>
              <a:buSzPts val="2595"/>
              <a:buChar char="●"/>
            </a:pPr>
            <a:r>
              <a:rPr lang="en-US" sz="2400">
                <a:solidFill>
                  <a:schemeClr val="dk2"/>
                </a:solidFill>
                <a:latin typeface="Roboto"/>
                <a:ea typeface="Roboto"/>
                <a:cs typeface="Roboto"/>
                <a:sym typeface="Roboto"/>
              </a:rPr>
              <a:t>develop and document mastery of key workplace readiness skills</a:t>
            </a:r>
            <a:endParaRPr/>
          </a:p>
          <a:p>
            <a:pPr indent="-342900" lvl="0" marL="342900" rtl="0" algn="l">
              <a:lnSpc>
                <a:spcPct val="115000"/>
              </a:lnSpc>
              <a:spcBef>
                <a:spcPts val="0"/>
              </a:spcBef>
              <a:spcAft>
                <a:spcPts val="0"/>
              </a:spcAft>
              <a:buClr>
                <a:schemeClr val="dk2"/>
              </a:buClr>
              <a:buSzPts val="2595"/>
              <a:buChar char="●"/>
            </a:pPr>
            <a:r>
              <a:rPr lang="en-US" sz="2400">
                <a:solidFill>
                  <a:schemeClr val="dk2"/>
                </a:solidFill>
                <a:latin typeface="Roboto"/>
                <a:ea typeface="Roboto"/>
                <a:cs typeface="Roboto"/>
                <a:sym typeface="Roboto"/>
              </a:rPr>
              <a:t>build a portfolio of evidence for using these skills for your deliverable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7"/>
          <p:cNvPicPr preferRelativeResize="0"/>
          <p:nvPr/>
        </p:nvPicPr>
        <p:blipFill rotWithShape="1">
          <a:blip r:embed="rId3">
            <a:alphaModFix/>
          </a:blip>
          <a:srcRect b="0" l="0" r="0" t="0"/>
          <a:stretch/>
        </p:blipFill>
        <p:spPr>
          <a:xfrm>
            <a:off x="1286800" y="1441125"/>
            <a:ext cx="9629989" cy="5416875"/>
          </a:xfrm>
          <a:prstGeom prst="rect">
            <a:avLst/>
          </a:prstGeom>
          <a:noFill/>
          <a:ln>
            <a:noFill/>
          </a:ln>
        </p:spPr>
      </p:pic>
      <p:pic>
        <p:nvPicPr>
          <p:cNvPr id="144" name="Google Shape;144;p7"/>
          <p:cNvPicPr preferRelativeResize="0"/>
          <p:nvPr/>
        </p:nvPicPr>
        <p:blipFill rotWithShape="1">
          <a:blip r:embed="rId4">
            <a:alphaModFix amt="26000"/>
          </a:blip>
          <a:srcRect b="0" l="0" r="0" t="0"/>
          <a:stretch/>
        </p:blipFill>
        <p:spPr>
          <a:xfrm rot="-636906">
            <a:off x="8632925" y="-1897473"/>
            <a:ext cx="4501252" cy="5555733"/>
          </a:xfrm>
          <a:prstGeom prst="rect">
            <a:avLst/>
          </a:prstGeom>
          <a:noFill/>
          <a:ln>
            <a:noFill/>
          </a:ln>
        </p:spPr>
      </p:pic>
      <p:sp>
        <p:nvSpPr>
          <p:cNvPr id="145" name="Google Shape;145;p7"/>
          <p:cNvSpPr/>
          <p:nvPr/>
        </p:nvSpPr>
        <p:spPr>
          <a:xfrm>
            <a:off x="-217867" y="560933"/>
            <a:ext cx="5566200" cy="939900"/>
          </a:xfrm>
          <a:prstGeom prst="round2DiagRect">
            <a:avLst>
              <a:gd fmla="val 50000" name="adj1"/>
              <a:gd fmla="val 0" name="adj2"/>
            </a:avLst>
          </a:prstGeom>
          <a:solidFill>
            <a:srgbClr val="67A028"/>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46" name="Google Shape;146;p7"/>
          <p:cNvSpPr txBox="1"/>
          <p:nvPr>
            <p:ph type="title"/>
          </p:nvPr>
        </p:nvSpPr>
        <p:spPr>
          <a:xfrm>
            <a:off x="228600" y="677633"/>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lt1"/>
              </a:buClr>
              <a:buSzPts val="2800"/>
              <a:buFont typeface="Roboto"/>
              <a:buNone/>
            </a:pPr>
            <a:r>
              <a:rPr b="1" lang="en-US" sz="3600">
                <a:solidFill>
                  <a:schemeClr val="lt1"/>
                </a:solidFill>
                <a:latin typeface="Roboto"/>
                <a:ea typeface="Roboto"/>
                <a:cs typeface="Roboto"/>
                <a:sym typeface="Roboto"/>
              </a:rPr>
              <a:t>DART</a:t>
            </a:r>
            <a:r>
              <a:rPr b="1" lang="en-US" sz="3600">
                <a:solidFill>
                  <a:schemeClr val="lt1"/>
                </a:solidFill>
                <a:latin typeface="Roboto"/>
                <a:ea typeface="Roboto"/>
                <a:cs typeface="Roboto"/>
                <a:sym typeface="Roboto"/>
              </a:rPr>
              <a:t> Cookbook</a:t>
            </a:r>
            <a:endParaRPr b="1" sz="3600">
              <a:solidFill>
                <a:schemeClr val="lt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8"/>
          <p:cNvSpPr/>
          <p:nvPr/>
        </p:nvSpPr>
        <p:spPr>
          <a:xfrm>
            <a:off x="6990045" y="536536"/>
            <a:ext cx="1869600" cy="1038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What makes a good recipe?</a:t>
            </a:r>
            <a:endParaRPr/>
          </a:p>
        </p:txBody>
      </p:sp>
      <p:sp>
        <p:nvSpPr>
          <p:cNvPr id="152" name="Google Shape;152;p8"/>
          <p:cNvSpPr/>
          <p:nvPr/>
        </p:nvSpPr>
        <p:spPr>
          <a:xfrm>
            <a:off x="4005944" y="1981199"/>
            <a:ext cx="2155500" cy="10233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It’s accurate and complete</a:t>
            </a:r>
            <a:endParaRPr/>
          </a:p>
        </p:txBody>
      </p:sp>
      <p:sp>
        <p:nvSpPr>
          <p:cNvPr id="153" name="Google Shape;153;p8"/>
          <p:cNvSpPr/>
          <p:nvPr/>
        </p:nvSpPr>
        <p:spPr>
          <a:xfrm>
            <a:off x="6847113" y="1981200"/>
            <a:ext cx="2155500" cy="10233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It turns out the way it should when you follow it</a:t>
            </a:r>
            <a:endParaRPr/>
          </a:p>
        </p:txBody>
      </p:sp>
      <p:sp>
        <p:nvSpPr>
          <p:cNvPr id="154" name="Google Shape;154;p8"/>
          <p:cNvSpPr/>
          <p:nvPr/>
        </p:nvSpPr>
        <p:spPr>
          <a:xfrm>
            <a:off x="9688282" y="1981199"/>
            <a:ext cx="2449200" cy="10233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People like it enough to ask for the recipe when they’ve tried it</a:t>
            </a:r>
            <a:endParaRPr/>
          </a:p>
        </p:txBody>
      </p:sp>
      <p:cxnSp>
        <p:nvCxnSpPr>
          <p:cNvPr id="155" name="Google Shape;155;p8"/>
          <p:cNvCxnSpPr>
            <a:stCxn id="151" idx="2"/>
            <a:endCxn id="152" idx="0"/>
          </p:cNvCxnSpPr>
          <p:nvPr/>
        </p:nvCxnSpPr>
        <p:spPr>
          <a:xfrm rot="5400000">
            <a:off x="6300795" y="357286"/>
            <a:ext cx="406800" cy="2841300"/>
          </a:xfrm>
          <a:prstGeom prst="bentConnector3">
            <a:avLst>
              <a:gd fmla="val 50000" name="adj1"/>
            </a:avLst>
          </a:prstGeom>
          <a:noFill/>
          <a:ln cap="flat" cmpd="sng" w="9525">
            <a:solidFill>
              <a:schemeClr val="accent1"/>
            </a:solidFill>
            <a:prstDash val="solid"/>
            <a:miter lim="800000"/>
            <a:headEnd len="sm" w="sm" type="none"/>
            <a:tailEnd len="med" w="med" type="triangle"/>
          </a:ln>
        </p:spPr>
      </p:cxnSp>
      <p:cxnSp>
        <p:nvCxnSpPr>
          <p:cNvPr id="156" name="Google Shape;156;p8"/>
          <p:cNvCxnSpPr>
            <a:stCxn id="151" idx="2"/>
            <a:endCxn id="154" idx="0"/>
          </p:cNvCxnSpPr>
          <p:nvPr/>
        </p:nvCxnSpPr>
        <p:spPr>
          <a:xfrm flipH="1" rot="-5400000">
            <a:off x="9215445" y="283936"/>
            <a:ext cx="406800" cy="2988000"/>
          </a:xfrm>
          <a:prstGeom prst="bentConnector3">
            <a:avLst>
              <a:gd fmla="val 50000" name="adj1"/>
            </a:avLst>
          </a:prstGeom>
          <a:noFill/>
          <a:ln cap="flat" cmpd="sng" w="9525">
            <a:solidFill>
              <a:schemeClr val="accent1"/>
            </a:solidFill>
            <a:prstDash val="solid"/>
            <a:miter lim="800000"/>
            <a:headEnd len="sm" w="sm" type="none"/>
            <a:tailEnd len="med" w="med" type="triangle"/>
          </a:ln>
        </p:spPr>
      </p:cxnSp>
      <p:cxnSp>
        <p:nvCxnSpPr>
          <p:cNvPr id="157" name="Google Shape;157;p8"/>
          <p:cNvCxnSpPr>
            <a:stCxn id="151" idx="2"/>
            <a:endCxn id="153" idx="0"/>
          </p:cNvCxnSpPr>
          <p:nvPr/>
        </p:nvCxnSpPr>
        <p:spPr>
          <a:xfrm>
            <a:off x="7924845" y="1574536"/>
            <a:ext cx="0" cy="406800"/>
          </a:xfrm>
          <a:prstGeom prst="straightConnector1">
            <a:avLst/>
          </a:prstGeom>
          <a:noFill/>
          <a:ln cap="flat" cmpd="sng" w="9525">
            <a:solidFill>
              <a:schemeClr val="accent1"/>
            </a:solidFill>
            <a:prstDash val="solid"/>
            <a:miter lim="800000"/>
            <a:headEnd len="sm" w="sm" type="none"/>
            <a:tailEnd len="med" w="med" type="triangle"/>
          </a:ln>
        </p:spPr>
      </p:cxnSp>
      <p:sp>
        <p:nvSpPr>
          <p:cNvPr id="158" name="Google Shape;158;p8"/>
          <p:cNvSpPr txBox="1"/>
          <p:nvPr/>
        </p:nvSpPr>
        <p:spPr>
          <a:xfrm>
            <a:off x="885144" y="3179801"/>
            <a:ext cx="1038200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chemeClr val="dk1"/>
                </a:solidFill>
                <a:latin typeface="Calibri"/>
                <a:ea typeface="Calibri"/>
                <a:cs typeface="Calibri"/>
                <a:sym typeface="Calibri"/>
              </a:rPr>
              <a:t>21</a:t>
            </a:r>
            <a:r>
              <a:rPr b="0" baseline="30000" i="0" lang="en-US" sz="2800" u="none" cap="none" strike="noStrike">
                <a:solidFill>
                  <a:schemeClr val="dk1"/>
                </a:solidFill>
                <a:latin typeface="Calibri"/>
                <a:ea typeface="Calibri"/>
                <a:cs typeface="Calibri"/>
                <a:sym typeface="Calibri"/>
              </a:rPr>
              <a:t>st</a:t>
            </a:r>
            <a:r>
              <a:rPr b="0" i="0" lang="en-US" sz="2800" u="none" cap="none" strike="noStrike">
                <a:solidFill>
                  <a:schemeClr val="dk1"/>
                </a:solidFill>
                <a:latin typeface="Calibri"/>
                <a:ea typeface="Calibri"/>
                <a:cs typeface="Calibri"/>
                <a:sym typeface="Calibri"/>
              </a:rPr>
              <a:t> Century Skills you use when creating, reviewing and rating recipes</a:t>
            </a:r>
            <a:endParaRPr/>
          </a:p>
        </p:txBody>
      </p:sp>
      <p:pic>
        <p:nvPicPr>
          <p:cNvPr descr="A picture containing text, businesscard&#10;&#10;Description automatically generated" id="159" name="Google Shape;159;p8"/>
          <p:cNvPicPr preferRelativeResize="0"/>
          <p:nvPr/>
        </p:nvPicPr>
        <p:blipFill rotWithShape="1">
          <a:blip r:embed="rId3">
            <a:alphaModFix/>
          </a:blip>
          <a:srcRect b="0" l="0" r="0" t="0"/>
          <a:stretch/>
        </p:blipFill>
        <p:spPr>
          <a:xfrm>
            <a:off x="4247349" y="3689671"/>
            <a:ext cx="1828800" cy="1828800"/>
          </a:xfrm>
          <a:prstGeom prst="rect">
            <a:avLst/>
          </a:prstGeom>
          <a:noFill/>
          <a:ln>
            <a:noFill/>
          </a:ln>
        </p:spPr>
      </p:pic>
      <p:pic>
        <p:nvPicPr>
          <p:cNvPr descr="Logo, company name&#10;&#10;Description automatically generated" id="160" name="Google Shape;160;p8"/>
          <p:cNvPicPr preferRelativeResize="0"/>
          <p:nvPr/>
        </p:nvPicPr>
        <p:blipFill rotWithShape="1">
          <a:blip r:embed="rId4">
            <a:alphaModFix/>
          </a:blip>
          <a:srcRect b="0" l="0" r="0" t="0"/>
          <a:stretch/>
        </p:blipFill>
        <p:spPr>
          <a:xfrm>
            <a:off x="1407985" y="3689671"/>
            <a:ext cx="1828800" cy="1828800"/>
          </a:xfrm>
          <a:prstGeom prst="rect">
            <a:avLst/>
          </a:prstGeom>
          <a:noFill/>
          <a:ln>
            <a:noFill/>
          </a:ln>
        </p:spPr>
      </p:pic>
      <p:pic>
        <p:nvPicPr>
          <p:cNvPr descr="Logo, company name&#10;&#10;Description automatically generated" id="161" name="Google Shape;161;p8"/>
          <p:cNvPicPr preferRelativeResize="0"/>
          <p:nvPr/>
        </p:nvPicPr>
        <p:blipFill rotWithShape="1">
          <a:blip r:embed="rId5">
            <a:alphaModFix/>
          </a:blip>
          <a:srcRect b="0" l="0" r="0" t="0"/>
          <a:stretch/>
        </p:blipFill>
        <p:spPr>
          <a:xfrm>
            <a:off x="182390" y="5029200"/>
            <a:ext cx="1828800" cy="1828800"/>
          </a:xfrm>
          <a:prstGeom prst="rect">
            <a:avLst/>
          </a:prstGeom>
          <a:noFill/>
          <a:ln>
            <a:noFill/>
          </a:ln>
        </p:spPr>
      </p:pic>
      <p:pic>
        <p:nvPicPr>
          <p:cNvPr descr="A picture containing text, businesscard&#10;&#10;Description automatically generated" id="162" name="Google Shape;162;p8"/>
          <p:cNvPicPr preferRelativeResize="0"/>
          <p:nvPr/>
        </p:nvPicPr>
        <p:blipFill rotWithShape="1">
          <a:blip r:embed="rId6">
            <a:alphaModFix/>
          </a:blip>
          <a:srcRect b="0" l="0" r="0" t="0"/>
          <a:stretch/>
        </p:blipFill>
        <p:spPr>
          <a:xfrm>
            <a:off x="6859837" y="3678199"/>
            <a:ext cx="1828800" cy="1828800"/>
          </a:xfrm>
          <a:prstGeom prst="rect">
            <a:avLst/>
          </a:prstGeom>
          <a:noFill/>
          <a:ln>
            <a:noFill/>
          </a:ln>
        </p:spPr>
      </p:pic>
      <p:pic>
        <p:nvPicPr>
          <p:cNvPr id="163" name="Google Shape;163;p8"/>
          <p:cNvPicPr preferRelativeResize="0"/>
          <p:nvPr/>
        </p:nvPicPr>
        <p:blipFill rotWithShape="1">
          <a:blip r:embed="rId7">
            <a:alphaModFix amt="26000"/>
          </a:blip>
          <a:srcRect b="0" l="0" r="0" t="0"/>
          <a:stretch/>
        </p:blipFill>
        <p:spPr>
          <a:xfrm rot="-636906">
            <a:off x="8802625" y="3170655"/>
            <a:ext cx="4501252" cy="5555733"/>
          </a:xfrm>
          <a:prstGeom prst="rect">
            <a:avLst/>
          </a:prstGeom>
          <a:noFill/>
          <a:ln>
            <a:noFill/>
          </a:ln>
        </p:spPr>
      </p:pic>
      <p:pic>
        <p:nvPicPr>
          <p:cNvPr descr="A picture containing text, businesscard&#10;&#10;Description automatically generated" id="164" name="Google Shape;164;p8"/>
          <p:cNvPicPr preferRelativeResize="0"/>
          <p:nvPr/>
        </p:nvPicPr>
        <p:blipFill rotWithShape="1">
          <a:blip r:embed="rId8">
            <a:alphaModFix/>
          </a:blip>
          <a:srcRect b="0" l="0" r="0" t="0"/>
          <a:stretch/>
        </p:blipFill>
        <p:spPr>
          <a:xfrm>
            <a:off x="8334170" y="5029200"/>
            <a:ext cx="1828800" cy="1828800"/>
          </a:xfrm>
          <a:prstGeom prst="rect">
            <a:avLst/>
          </a:prstGeom>
          <a:noFill/>
          <a:ln>
            <a:noFill/>
          </a:ln>
        </p:spPr>
      </p:pic>
      <p:pic>
        <p:nvPicPr>
          <p:cNvPr descr="A picture containing text, businesscard&#10;&#10;Description automatically generated" id="165" name="Google Shape;165;p8"/>
          <p:cNvPicPr preferRelativeResize="0"/>
          <p:nvPr/>
        </p:nvPicPr>
        <p:blipFill rotWithShape="1">
          <a:blip r:embed="rId9">
            <a:alphaModFix/>
          </a:blip>
          <a:srcRect b="0" l="0" r="0" t="0"/>
          <a:stretch/>
        </p:blipFill>
        <p:spPr>
          <a:xfrm>
            <a:off x="9703910" y="3678199"/>
            <a:ext cx="1828800" cy="1828800"/>
          </a:xfrm>
          <a:prstGeom prst="rect">
            <a:avLst/>
          </a:prstGeom>
          <a:noFill/>
          <a:ln>
            <a:noFill/>
          </a:ln>
        </p:spPr>
      </p:pic>
      <p:pic>
        <p:nvPicPr>
          <p:cNvPr descr="Logo, company name&#10;&#10;Description automatically generated" id="166" name="Google Shape;166;p8"/>
          <p:cNvPicPr preferRelativeResize="0"/>
          <p:nvPr/>
        </p:nvPicPr>
        <p:blipFill rotWithShape="1">
          <a:blip r:embed="rId10">
            <a:alphaModFix/>
          </a:blip>
          <a:srcRect b="0" l="0" r="0" t="0"/>
          <a:stretch/>
        </p:blipFill>
        <p:spPr>
          <a:xfrm>
            <a:off x="2808831" y="5029200"/>
            <a:ext cx="1828800" cy="1828800"/>
          </a:xfrm>
          <a:prstGeom prst="rect">
            <a:avLst/>
          </a:prstGeom>
          <a:noFill/>
          <a:ln>
            <a:noFill/>
          </a:ln>
        </p:spPr>
      </p:pic>
      <p:pic>
        <p:nvPicPr>
          <p:cNvPr descr="Logo, company name&#10;&#10;Description automatically generated" id="167" name="Google Shape;167;p8"/>
          <p:cNvPicPr preferRelativeResize="0"/>
          <p:nvPr/>
        </p:nvPicPr>
        <p:blipFill rotWithShape="1">
          <a:blip r:embed="rId11">
            <a:alphaModFix/>
          </a:blip>
          <a:srcRect b="0" l="0" r="0" t="0"/>
          <a:stretch/>
        </p:blipFill>
        <p:spPr>
          <a:xfrm>
            <a:off x="5577547" y="5029200"/>
            <a:ext cx="1828800" cy="1828800"/>
          </a:xfrm>
          <a:prstGeom prst="rect">
            <a:avLst/>
          </a:prstGeom>
          <a:noFill/>
          <a:ln>
            <a:noFill/>
          </a:ln>
        </p:spPr>
      </p:pic>
      <p:sp>
        <p:nvSpPr>
          <p:cNvPr id="168" name="Google Shape;168;p8"/>
          <p:cNvSpPr/>
          <p:nvPr/>
        </p:nvSpPr>
        <p:spPr>
          <a:xfrm>
            <a:off x="-217867" y="560933"/>
            <a:ext cx="5566200" cy="939900"/>
          </a:xfrm>
          <a:prstGeom prst="round2DiagRect">
            <a:avLst>
              <a:gd fmla="val 50000" name="adj1"/>
              <a:gd fmla="val 0" name="adj2"/>
            </a:avLst>
          </a:prstGeom>
          <a:solidFill>
            <a:srgbClr val="67A028"/>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69" name="Google Shape;169;p8"/>
          <p:cNvSpPr txBox="1"/>
          <p:nvPr>
            <p:ph idx="4294967295" type="title"/>
          </p:nvPr>
        </p:nvSpPr>
        <p:spPr>
          <a:xfrm>
            <a:off x="228600" y="677633"/>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lt1"/>
              </a:buClr>
              <a:buSzPts val="2800"/>
              <a:buFont typeface="Roboto"/>
              <a:buNone/>
            </a:pPr>
            <a:r>
              <a:rPr b="1" lang="en-US" sz="3600">
                <a:solidFill>
                  <a:schemeClr val="lt1"/>
                </a:solidFill>
                <a:latin typeface="Roboto"/>
                <a:ea typeface="Roboto"/>
                <a:cs typeface="Roboto"/>
                <a:sym typeface="Roboto"/>
              </a:rPr>
              <a:t>Good Recipes</a:t>
            </a:r>
            <a:endParaRPr b="1" sz="3600">
              <a:solidFill>
                <a:schemeClr val="lt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9"/>
          <p:cNvPicPr preferRelativeResize="0"/>
          <p:nvPr/>
        </p:nvPicPr>
        <p:blipFill rotWithShape="1">
          <a:blip r:embed="rId3">
            <a:alphaModFix amt="26000"/>
          </a:blip>
          <a:srcRect b="0" l="0" r="0" t="0"/>
          <a:stretch/>
        </p:blipFill>
        <p:spPr>
          <a:xfrm rot="-636906">
            <a:off x="8802625" y="3170655"/>
            <a:ext cx="4501252" cy="5555733"/>
          </a:xfrm>
          <a:prstGeom prst="rect">
            <a:avLst/>
          </a:prstGeom>
          <a:noFill/>
          <a:ln>
            <a:noFill/>
          </a:ln>
        </p:spPr>
      </p:pic>
      <p:sp>
        <p:nvSpPr>
          <p:cNvPr id="175" name="Google Shape;175;p9"/>
          <p:cNvSpPr/>
          <p:nvPr/>
        </p:nvSpPr>
        <p:spPr>
          <a:xfrm>
            <a:off x="0" y="593200"/>
            <a:ext cx="9223691" cy="940000"/>
          </a:xfrm>
          <a:prstGeom prst="round2DiagRect">
            <a:avLst>
              <a:gd fmla="val 50000" name="adj1"/>
              <a:gd fmla="val 0" name="adj2"/>
            </a:avLst>
          </a:prstGeom>
          <a:solidFill>
            <a:srgbClr val="67A028"/>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176" name="Google Shape;176;p9"/>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lt1"/>
              </a:buClr>
              <a:buSzPts val="2800"/>
              <a:buFont typeface="Roboto"/>
              <a:buNone/>
            </a:pPr>
            <a:r>
              <a:rPr lang="en-US" sz="4000">
                <a:solidFill>
                  <a:schemeClr val="lt1"/>
                </a:solidFill>
                <a:latin typeface="Roboto"/>
                <a:ea typeface="Roboto"/>
                <a:cs typeface="Roboto"/>
                <a:sym typeface="Roboto"/>
              </a:rPr>
              <a:t>Feedback </a:t>
            </a:r>
            <a:endParaRPr sz="4000">
              <a:solidFill>
                <a:schemeClr val="lt1"/>
              </a:solidFill>
              <a:latin typeface="Roboto"/>
              <a:ea typeface="Roboto"/>
              <a:cs typeface="Roboto"/>
              <a:sym typeface="Roboto"/>
            </a:endParaRPr>
          </a:p>
        </p:txBody>
      </p:sp>
      <p:sp>
        <p:nvSpPr>
          <p:cNvPr id="177" name="Google Shape;177;p9"/>
          <p:cNvSpPr txBox="1"/>
          <p:nvPr>
            <p:ph idx="1" type="body"/>
          </p:nvPr>
        </p:nvSpPr>
        <p:spPr>
          <a:xfrm>
            <a:off x="415600" y="1709433"/>
            <a:ext cx="11360800" cy="4555200"/>
          </a:xfrm>
          <a:prstGeom prst="rect">
            <a:avLst/>
          </a:prstGeom>
          <a:noFill/>
          <a:ln>
            <a:noFill/>
          </a:ln>
        </p:spPr>
        <p:txBody>
          <a:bodyPr anchorCtr="0" anchor="t" bIns="121900" lIns="121900" spcFirstLastPara="1" rIns="121900" wrap="square" tIns="121900">
            <a:normAutofit/>
          </a:bodyPr>
          <a:lstStyle/>
          <a:p>
            <a:pPr indent="-457188" lvl="0" marL="609585" rtl="0" algn="l">
              <a:lnSpc>
                <a:spcPct val="150000"/>
              </a:lnSpc>
              <a:spcBef>
                <a:spcPts val="0"/>
              </a:spcBef>
              <a:spcAft>
                <a:spcPts val="0"/>
              </a:spcAft>
              <a:buClr>
                <a:schemeClr val="dk1"/>
              </a:buClr>
              <a:buSzPts val="1800"/>
              <a:buChar char="●"/>
            </a:pPr>
            <a:r>
              <a:rPr lang="en-US" sz="2667">
                <a:latin typeface="Roboto"/>
                <a:ea typeface="Roboto"/>
                <a:cs typeface="Roboto"/>
                <a:sym typeface="Roboto"/>
              </a:rPr>
              <a:t>Additional themes may be added or dropped</a:t>
            </a:r>
            <a:endParaRPr/>
          </a:p>
          <a:p>
            <a:pPr indent="-457188" lvl="0" marL="609585" rtl="0" algn="l">
              <a:lnSpc>
                <a:spcPct val="150000"/>
              </a:lnSpc>
              <a:spcBef>
                <a:spcPts val="0"/>
              </a:spcBef>
              <a:spcAft>
                <a:spcPts val="0"/>
              </a:spcAft>
              <a:buClr>
                <a:schemeClr val="dk1"/>
              </a:buClr>
              <a:buSzPts val="1800"/>
              <a:buChar char="●"/>
            </a:pPr>
            <a:r>
              <a:rPr lang="en-US" sz="2667">
                <a:latin typeface="Roboto"/>
                <a:ea typeface="Roboto"/>
                <a:cs typeface="Roboto"/>
                <a:sym typeface="Roboto"/>
              </a:rPr>
              <a:t>Themes may be combined</a:t>
            </a:r>
            <a:endParaRPr/>
          </a:p>
          <a:p>
            <a:pPr indent="-457188" lvl="0" marL="609585" rtl="0" algn="l">
              <a:lnSpc>
                <a:spcPct val="150000"/>
              </a:lnSpc>
              <a:spcBef>
                <a:spcPts val="0"/>
              </a:spcBef>
              <a:spcAft>
                <a:spcPts val="0"/>
              </a:spcAft>
              <a:buClr>
                <a:schemeClr val="dk1"/>
              </a:buClr>
              <a:buSzPts val="1800"/>
              <a:buChar char="●"/>
            </a:pPr>
            <a:r>
              <a:rPr lang="en-US" sz="2667">
                <a:latin typeface="Roboto"/>
                <a:ea typeface="Roboto"/>
                <a:cs typeface="Roboto"/>
                <a:sym typeface="Roboto"/>
              </a:rPr>
              <a:t>Observing feedback from the community provides updated clues for best practices and connected themes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2022-02-13T20:11:40Z</dcterms:created>
  <dc:creator>Renee Poindexter</dc:creator>
</cp:coreProperties>
</file>