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7" r:id="rId2"/>
    <p:sldId id="276" r:id="rId3"/>
    <p:sldId id="278" r:id="rId4"/>
    <p:sldId id="266" r:id="rId5"/>
    <p:sldId id="275" r:id="rId6"/>
    <p:sldId id="262" r:id="rId7"/>
    <p:sldId id="27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719"/>
  </p:normalViewPr>
  <p:slideViewPr>
    <p:cSldViewPr snapToGrid="0" snapToObjects="1">
      <p:cViewPr varScale="1">
        <p:scale>
          <a:sx n="95" d="100"/>
          <a:sy n="95" d="100"/>
        </p:scale>
        <p:origin x="680"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1A85C-EB13-1B4C-8246-289DA7D03FA2}" type="datetimeFigureOut">
              <a:rPr lang="en-US" smtClean="0"/>
              <a:t>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A4823-E190-A141-B9C1-9B46D6D99006}" type="slidenum">
              <a:rPr lang="en-US" smtClean="0"/>
              <a:t>‹#›</a:t>
            </a:fld>
            <a:endParaRPr lang="en-US"/>
          </a:p>
        </p:txBody>
      </p:sp>
    </p:spTree>
    <p:extLst>
      <p:ext uri="{BB962C8B-B14F-4D97-AF65-F5344CB8AC3E}">
        <p14:creationId xmlns:p14="http://schemas.microsoft.com/office/powerpoint/2010/main" val="161326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Welcome: </a:t>
            </a:r>
            <a:r>
              <a:rPr lang="en" sz="1200">
                <a:solidFill>
                  <a:schemeClr val="dk1"/>
                </a:solidFill>
                <a:latin typeface="Times New Roman"/>
                <a:ea typeface="Times New Roman"/>
                <a:cs typeface="Times New Roman"/>
                <a:sym typeface="Times New Roman"/>
              </a:rPr>
              <a:t>We are on a mission! You have been invited to participate in this Pilot Project called DART: Datacasting Action Research Team. Together, we will discover possibilities for solving the problem of lack of connectivity. In cooperation with the New Mexico Public Education Department (NMPED), we are piloting datacasting as a method of improving learning in the home, especially for families whose internet access is not strong enough to support online learning. Under the terms of the Martinez/Yazzie Lawsuit, every family must have a computing device available for learning with a connection that lets learners stream a video, upload/download files and participate in online learning using the systems it provides.</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6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To accomplish these goals, the Datacasting Pilot is seeking parents and teachers to join DART – Datacasting Action Research Teams – who together will produce a final product called the </a:t>
            </a:r>
            <a:r>
              <a:rPr lang="en" sz="1200" b="1">
                <a:solidFill>
                  <a:schemeClr val="dk1"/>
                </a:solidFill>
                <a:latin typeface="Times New Roman"/>
                <a:ea typeface="Times New Roman"/>
                <a:cs typeface="Times New Roman"/>
                <a:sym typeface="Times New Roman"/>
              </a:rPr>
              <a:t>“Datacasting Family Cookbook: Recipes for Improving Learning @ Home”</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600"/>
              </a:spcBef>
              <a:spcAft>
                <a:spcPts val="0"/>
              </a:spcAft>
              <a:buSzPts val="1100"/>
              <a:buNone/>
            </a:pPr>
            <a:endParaRPr/>
          </a:p>
        </p:txBody>
      </p:sp>
    </p:spTree>
    <p:extLst>
      <p:ext uri="{BB962C8B-B14F-4D97-AF65-F5344CB8AC3E}">
        <p14:creationId xmlns:p14="http://schemas.microsoft.com/office/powerpoint/2010/main" val="401250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019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5170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124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287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families who have the receivers will be engaged with their children, along with their teachers and facilitators, to give feedback and ideas for what works and what doesn’t along with new insights that have emerged from learning together with the datacasting receiver and its capacity to deliver communication for learning at home. These ideas, or best practices, will be gathered as recipes for the DART Cookbook, which will support how to best implement the strategies for over 42,000 homes in New Mexico who are currently not being served equitably with technology connectivity.</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600"/>
              </a:spcBef>
              <a:spcAft>
                <a:spcPts val="0"/>
              </a:spcAft>
              <a:buSzPts val="1100"/>
              <a:buNone/>
            </a:pPr>
            <a:endParaRPr/>
          </a:p>
        </p:txBody>
      </p:sp>
    </p:spTree>
    <p:extLst>
      <p:ext uri="{BB962C8B-B14F-4D97-AF65-F5344CB8AC3E}">
        <p14:creationId xmlns:p14="http://schemas.microsoft.com/office/powerpoint/2010/main" val="15008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566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73F5-6B13-3645-92F3-E97B38C85A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BEB62B-F5D8-C542-BA8C-043B5F985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02ACB5-F972-1B46-95B2-2DB50CE622F8}"/>
              </a:ext>
            </a:extLst>
          </p:cNvPr>
          <p:cNvSpPr>
            <a:spLocks noGrp="1"/>
          </p:cNvSpPr>
          <p:nvPr>
            <p:ph type="dt" sz="half" idx="10"/>
          </p:nvPr>
        </p:nvSpPr>
        <p:spPr/>
        <p:txBody>
          <a:bodyPr/>
          <a:lstStyle/>
          <a:p>
            <a:fld id="{07528AEE-5C1C-9C4F-9884-6809E750763B}" type="datetimeFigureOut">
              <a:rPr lang="en-US" smtClean="0"/>
              <a:t>2/7/22</a:t>
            </a:fld>
            <a:endParaRPr lang="en-US"/>
          </a:p>
        </p:txBody>
      </p:sp>
      <p:sp>
        <p:nvSpPr>
          <p:cNvPr id="5" name="Footer Placeholder 4">
            <a:extLst>
              <a:ext uri="{FF2B5EF4-FFF2-40B4-BE49-F238E27FC236}">
                <a16:creationId xmlns:a16="http://schemas.microsoft.com/office/drawing/2014/main" id="{0BFFAB7E-2632-8E46-A198-4559ECABD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2B1B8-97F8-7341-8A23-7538F38D8777}"/>
              </a:ext>
            </a:extLst>
          </p:cNvPr>
          <p:cNvSpPr>
            <a:spLocks noGrp="1"/>
          </p:cNvSpPr>
          <p:nvPr>
            <p:ph type="sldNum" sz="quarter" idx="12"/>
          </p:nvPr>
        </p:nvSpPr>
        <p:spPr/>
        <p:txBody>
          <a:bodyPr/>
          <a:lstStyle/>
          <a:p>
            <a:fld id="{CECB7834-6FEC-9C46-90D4-06ED162994D2}" type="slidenum">
              <a:rPr lang="en-US" smtClean="0"/>
              <a:t>‹#›</a:t>
            </a:fld>
            <a:endParaRPr lang="en-US"/>
          </a:p>
        </p:txBody>
      </p:sp>
    </p:spTree>
    <p:extLst>
      <p:ext uri="{BB962C8B-B14F-4D97-AF65-F5344CB8AC3E}">
        <p14:creationId xmlns:p14="http://schemas.microsoft.com/office/powerpoint/2010/main" val="3264464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9CC0-9FC1-4547-9376-DFB6ECBC1F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A5CC6-21A5-A449-8ADC-239AB15B53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8FBE1-191C-534C-BA2E-33CE5AA799CA}"/>
              </a:ext>
            </a:extLst>
          </p:cNvPr>
          <p:cNvSpPr>
            <a:spLocks noGrp="1"/>
          </p:cNvSpPr>
          <p:nvPr>
            <p:ph type="dt" sz="half" idx="10"/>
          </p:nvPr>
        </p:nvSpPr>
        <p:spPr/>
        <p:txBody>
          <a:bodyPr/>
          <a:lstStyle/>
          <a:p>
            <a:fld id="{07528AEE-5C1C-9C4F-9884-6809E750763B}" type="datetimeFigureOut">
              <a:rPr lang="en-US" smtClean="0"/>
              <a:t>2/7/22</a:t>
            </a:fld>
            <a:endParaRPr lang="en-US"/>
          </a:p>
        </p:txBody>
      </p:sp>
      <p:sp>
        <p:nvSpPr>
          <p:cNvPr id="5" name="Footer Placeholder 4">
            <a:extLst>
              <a:ext uri="{FF2B5EF4-FFF2-40B4-BE49-F238E27FC236}">
                <a16:creationId xmlns:a16="http://schemas.microsoft.com/office/drawing/2014/main" id="{56A535A4-CE75-8E4A-88ED-742627040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1DD75-06E5-2F47-A8BE-F8B65EE67E73}"/>
              </a:ext>
            </a:extLst>
          </p:cNvPr>
          <p:cNvSpPr>
            <a:spLocks noGrp="1"/>
          </p:cNvSpPr>
          <p:nvPr>
            <p:ph type="sldNum" sz="quarter" idx="12"/>
          </p:nvPr>
        </p:nvSpPr>
        <p:spPr/>
        <p:txBody>
          <a:bodyPr/>
          <a:lstStyle/>
          <a:p>
            <a:fld id="{CECB7834-6FEC-9C46-90D4-06ED162994D2}" type="slidenum">
              <a:rPr lang="en-US" smtClean="0"/>
              <a:t>‹#›</a:t>
            </a:fld>
            <a:endParaRPr lang="en-US"/>
          </a:p>
        </p:txBody>
      </p:sp>
    </p:spTree>
    <p:extLst>
      <p:ext uri="{BB962C8B-B14F-4D97-AF65-F5344CB8AC3E}">
        <p14:creationId xmlns:p14="http://schemas.microsoft.com/office/powerpoint/2010/main" val="293838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E7E54-D764-AA4F-8294-17B8708144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4D4100-DB5E-3349-913C-24F6E57E62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840B9-909E-B144-8C64-3E45D3BEF372}"/>
              </a:ext>
            </a:extLst>
          </p:cNvPr>
          <p:cNvSpPr>
            <a:spLocks noGrp="1"/>
          </p:cNvSpPr>
          <p:nvPr>
            <p:ph type="dt" sz="half" idx="10"/>
          </p:nvPr>
        </p:nvSpPr>
        <p:spPr/>
        <p:txBody>
          <a:bodyPr/>
          <a:lstStyle/>
          <a:p>
            <a:fld id="{07528AEE-5C1C-9C4F-9884-6809E750763B}" type="datetimeFigureOut">
              <a:rPr lang="en-US" smtClean="0"/>
              <a:t>2/7/22</a:t>
            </a:fld>
            <a:endParaRPr lang="en-US"/>
          </a:p>
        </p:txBody>
      </p:sp>
      <p:sp>
        <p:nvSpPr>
          <p:cNvPr id="5" name="Footer Placeholder 4">
            <a:extLst>
              <a:ext uri="{FF2B5EF4-FFF2-40B4-BE49-F238E27FC236}">
                <a16:creationId xmlns:a16="http://schemas.microsoft.com/office/drawing/2014/main" id="{23BAB5DD-61C5-2945-9EA1-D8FDA0668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C5ADD-9372-8E4F-B9AE-5B36CEDB1B6C}"/>
              </a:ext>
            </a:extLst>
          </p:cNvPr>
          <p:cNvSpPr>
            <a:spLocks noGrp="1"/>
          </p:cNvSpPr>
          <p:nvPr>
            <p:ph type="sldNum" sz="quarter" idx="12"/>
          </p:nvPr>
        </p:nvSpPr>
        <p:spPr/>
        <p:txBody>
          <a:bodyPr/>
          <a:lstStyle/>
          <a:p>
            <a:fld id="{CECB7834-6FEC-9C46-90D4-06ED162994D2}" type="slidenum">
              <a:rPr lang="en-US" smtClean="0"/>
              <a:t>‹#›</a:t>
            </a:fld>
            <a:endParaRPr lang="en-US"/>
          </a:p>
        </p:txBody>
      </p:sp>
    </p:spTree>
    <p:extLst>
      <p:ext uri="{BB962C8B-B14F-4D97-AF65-F5344CB8AC3E}">
        <p14:creationId xmlns:p14="http://schemas.microsoft.com/office/powerpoint/2010/main" val="27889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22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D1E4-2EFB-2048-B577-5847DD667C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E22EC2-ACE3-6548-88B7-2C7BE3CD9E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1BCB1-6D96-9C42-9BD9-73B0F97F73EA}"/>
              </a:ext>
            </a:extLst>
          </p:cNvPr>
          <p:cNvSpPr>
            <a:spLocks noGrp="1"/>
          </p:cNvSpPr>
          <p:nvPr>
            <p:ph type="dt" sz="half" idx="10"/>
          </p:nvPr>
        </p:nvSpPr>
        <p:spPr/>
        <p:txBody>
          <a:bodyPr/>
          <a:lstStyle/>
          <a:p>
            <a:fld id="{07528AEE-5C1C-9C4F-9884-6809E750763B}" type="datetimeFigureOut">
              <a:rPr lang="en-US" smtClean="0"/>
              <a:t>2/7/22</a:t>
            </a:fld>
            <a:endParaRPr lang="en-US"/>
          </a:p>
        </p:txBody>
      </p:sp>
      <p:sp>
        <p:nvSpPr>
          <p:cNvPr id="5" name="Footer Placeholder 4">
            <a:extLst>
              <a:ext uri="{FF2B5EF4-FFF2-40B4-BE49-F238E27FC236}">
                <a16:creationId xmlns:a16="http://schemas.microsoft.com/office/drawing/2014/main" id="{17F06D73-44E5-9643-9E44-37AE9EB84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7A602-C8E1-9E47-92C8-D27EE3C0A1DB}"/>
              </a:ext>
            </a:extLst>
          </p:cNvPr>
          <p:cNvSpPr>
            <a:spLocks noGrp="1"/>
          </p:cNvSpPr>
          <p:nvPr>
            <p:ph type="sldNum" sz="quarter" idx="12"/>
          </p:nvPr>
        </p:nvSpPr>
        <p:spPr/>
        <p:txBody>
          <a:bodyPr/>
          <a:lstStyle/>
          <a:p>
            <a:fld id="{CECB7834-6FEC-9C46-90D4-06ED162994D2}" type="slidenum">
              <a:rPr lang="en-US" smtClean="0"/>
              <a:t>‹#›</a:t>
            </a:fld>
            <a:endParaRPr lang="en-US"/>
          </a:p>
        </p:txBody>
      </p:sp>
    </p:spTree>
    <p:extLst>
      <p:ext uri="{BB962C8B-B14F-4D97-AF65-F5344CB8AC3E}">
        <p14:creationId xmlns:p14="http://schemas.microsoft.com/office/powerpoint/2010/main" val="223121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2AE7-5A4F-1149-8704-D507D338FF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0C7AAC-E333-A04B-9FC0-C07FF27901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3967A9-1A49-5948-8DDF-14979A9FA243}"/>
              </a:ext>
            </a:extLst>
          </p:cNvPr>
          <p:cNvSpPr>
            <a:spLocks noGrp="1"/>
          </p:cNvSpPr>
          <p:nvPr>
            <p:ph type="dt" sz="half" idx="10"/>
          </p:nvPr>
        </p:nvSpPr>
        <p:spPr/>
        <p:txBody>
          <a:bodyPr/>
          <a:lstStyle/>
          <a:p>
            <a:fld id="{07528AEE-5C1C-9C4F-9884-6809E750763B}" type="datetimeFigureOut">
              <a:rPr lang="en-US" smtClean="0"/>
              <a:t>2/7/22</a:t>
            </a:fld>
            <a:endParaRPr lang="en-US"/>
          </a:p>
        </p:txBody>
      </p:sp>
      <p:sp>
        <p:nvSpPr>
          <p:cNvPr id="5" name="Footer Placeholder 4">
            <a:extLst>
              <a:ext uri="{FF2B5EF4-FFF2-40B4-BE49-F238E27FC236}">
                <a16:creationId xmlns:a16="http://schemas.microsoft.com/office/drawing/2014/main" id="{46AF6D99-3C0D-AA45-B798-7093B7DAD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9919A-6B65-B741-BB59-161B012A9815}"/>
              </a:ext>
            </a:extLst>
          </p:cNvPr>
          <p:cNvSpPr>
            <a:spLocks noGrp="1"/>
          </p:cNvSpPr>
          <p:nvPr>
            <p:ph type="sldNum" sz="quarter" idx="12"/>
          </p:nvPr>
        </p:nvSpPr>
        <p:spPr/>
        <p:txBody>
          <a:bodyPr/>
          <a:lstStyle/>
          <a:p>
            <a:fld id="{CECB7834-6FEC-9C46-90D4-06ED162994D2}" type="slidenum">
              <a:rPr lang="en-US" smtClean="0"/>
              <a:t>‹#›</a:t>
            </a:fld>
            <a:endParaRPr lang="en-US"/>
          </a:p>
        </p:txBody>
      </p:sp>
    </p:spTree>
    <p:extLst>
      <p:ext uri="{BB962C8B-B14F-4D97-AF65-F5344CB8AC3E}">
        <p14:creationId xmlns:p14="http://schemas.microsoft.com/office/powerpoint/2010/main" val="103617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98DD-7612-2D45-8060-6B9B33BBE1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93F722-8F72-154B-93BA-BF9A94B5BA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7A93FB-A764-D44B-8ABD-22DA93F9C5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8C97BB-0FE1-9E49-9F1D-B1C7086A7939}"/>
              </a:ext>
            </a:extLst>
          </p:cNvPr>
          <p:cNvSpPr>
            <a:spLocks noGrp="1"/>
          </p:cNvSpPr>
          <p:nvPr>
            <p:ph type="dt" sz="half" idx="10"/>
          </p:nvPr>
        </p:nvSpPr>
        <p:spPr/>
        <p:txBody>
          <a:bodyPr/>
          <a:lstStyle/>
          <a:p>
            <a:fld id="{07528AEE-5C1C-9C4F-9884-6809E750763B}" type="datetimeFigureOut">
              <a:rPr lang="en-US" smtClean="0"/>
              <a:t>2/7/22</a:t>
            </a:fld>
            <a:endParaRPr lang="en-US"/>
          </a:p>
        </p:txBody>
      </p:sp>
      <p:sp>
        <p:nvSpPr>
          <p:cNvPr id="6" name="Footer Placeholder 5">
            <a:extLst>
              <a:ext uri="{FF2B5EF4-FFF2-40B4-BE49-F238E27FC236}">
                <a16:creationId xmlns:a16="http://schemas.microsoft.com/office/drawing/2014/main" id="{1E2E22B5-C3CD-264B-BB94-067629421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CF8890-0CB1-364C-9758-52610199C7D6}"/>
              </a:ext>
            </a:extLst>
          </p:cNvPr>
          <p:cNvSpPr>
            <a:spLocks noGrp="1"/>
          </p:cNvSpPr>
          <p:nvPr>
            <p:ph type="sldNum" sz="quarter" idx="12"/>
          </p:nvPr>
        </p:nvSpPr>
        <p:spPr/>
        <p:txBody>
          <a:bodyPr/>
          <a:lstStyle/>
          <a:p>
            <a:fld id="{CECB7834-6FEC-9C46-90D4-06ED162994D2}" type="slidenum">
              <a:rPr lang="en-US" smtClean="0"/>
              <a:t>‹#›</a:t>
            </a:fld>
            <a:endParaRPr lang="en-US"/>
          </a:p>
        </p:txBody>
      </p:sp>
    </p:spTree>
    <p:extLst>
      <p:ext uri="{BB962C8B-B14F-4D97-AF65-F5344CB8AC3E}">
        <p14:creationId xmlns:p14="http://schemas.microsoft.com/office/powerpoint/2010/main" val="47157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507F-EB3F-A741-BD1A-7D67E7A894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81A27-D3C9-3A4C-8F34-B8C080ED3C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68764A-DAF9-6B4F-A238-E258492C49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98ACC4-6D7E-E448-96DE-4E2A9D2656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A0767D-BD99-2140-A50F-9E7FCEC3B6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9CF569-A13F-6840-AF86-2198FFE1C9A9}"/>
              </a:ext>
            </a:extLst>
          </p:cNvPr>
          <p:cNvSpPr>
            <a:spLocks noGrp="1"/>
          </p:cNvSpPr>
          <p:nvPr>
            <p:ph type="dt" sz="half" idx="10"/>
          </p:nvPr>
        </p:nvSpPr>
        <p:spPr/>
        <p:txBody>
          <a:bodyPr/>
          <a:lstStyle/>
          <a:p>
            <a:fld id="{07528AEE-5C1C-9C4F-9884-6809E750763B}" type="datetimeFigureOut">
              <a:rPr lang="en-US" smtClean="0"/>
              <a:t>2/7/22</a:t>
            </a:fld>
            <a:endParaRPr lang="en-US"/>
          </a:p>
        </p:txBody>
      </p:sp>
      <p:sp>
        <p:nvSpPr>
          <p:cNvPr id="8" name="Footer Placeholder 7">
            <a:extLst>
              <a:ext uri="{FF2B5EF4-FFF2-40B4-BE49-F238E27FC236}">
                <a16:creationId xmlns:a16="http://schemas.microsoft.com/office/drawing/2014/main" id="{10305679-7D54-B24D-833E-65EF4C22F9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C121E0-A5DC-5049-AB2A-14468075D195}"/>
              </a:ext>
            </a:extLst>
          </p:cNvPr>
          <p:cNvSpPr>
            <a:spLocks noGrp="1"/>
          </p:cNvSpPr>
          <p:nvPr>
            <p:ph type="sldNum" sz="quarter" idx="12"/>
          </p:nvPr>
        </p:nvSpPr>
        <p:spPr/>
        <p:txBody>
          <a:bodyPr/>
          <a:lstStyle/>
          <a:p>
            <a:fld id="{CECB7834-6FEC-9C46-90D4-06ED162994D2}" type="slidenum">
              <a:rPr lang="en-US" smtClean="0"/>
              <a:t>‹#›</a:t>
            </a:fld>
            <a:endParaRPr lang="en-US"/>
          </a:p>
        </p:txBody>
      </p:sp>
    </p:spTree>
    <p:extLst>
      <p:ext uri="{BB962C8B-B14F-4D97-AF65-F5344CB8AC3E}">
        <p14:creationId xmlns:p14="http://schemas.microsoft.com/office/powerpoint/2010/main" val="347440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F21C-FB20-3B42-8777-33C4911A59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C649F0-EF0F-F044-8B60-64F9102752AA}"/>
              </a:ext>
            </a:extLst>
          </p:cNvPr>
          <p:cNvSpPr>
            <a:spLocks noGrp="1"/>
          </p:cNvSpPr>
          <p:nvPr>
            <p:ph type="dt" sz="half" idx="10"/>
          </p:nvPr>
        </p:nvSpPr>
        <p:spPr/>
        <p:txBody>
          <a:bodyPr/>
          <a:lstStyle/>
          <a:p>
            <a:fld id="{07528AEE-5C1C-9C4F-9884-6809E750763B}" type="datetimeFigureOut">
              <a:rPr lang="en-US" smtClean="0"/>
              <a:t>2/7/22</a:t>
            </a:fld>
            <a:endParaRPr lang="en-US"/>
          </a:p>
        </p:txBody>
      </p:sp>
      <p:sp>
        <p:nvSpPr>
          <p:cNvPr id="4" name="Footer Placeholder 3">
            <a:extLst>
              <a:ext uri="{FF2B5EF4-FFF2-40B4-BE49-F238E27FC236}">
                <a16:creationId xmlns:a16="http://schemas.microsoft.com/office/drawing/2014/main" id="{1152D042-F261-7F41-8ECD-4F95248FBE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3AAE61-A72F-D944-9D28-839F7EF6A028}"/>
              </a:ext>
            </a:extLst>
          </p:cNvPr>
          <p:cNvSpPr>
            <a:spLocks noGrp="1"/>
          </p:cNvSpPr>
          <p:nvPr>
            <p:ph type="sldNum" sz="quarter" idx="12"/>
          </p:nvPr>
        </p:nvSpPr>
        <p:spPr/>
        <p:txBody>
          <a:bodyPr/>
          <a:lstStyle/>
          <a:p>
            <a:fld id="{CECB7834-6FEC-9C46-90D4-06ED162994D2}" type="slidenum">
              <a:rPr lang="en-US" smtClean="0"/>
              <a:t>‹#›</a:t>
            </a:fld>
            <a:endParaRPr lang="en-US"/>
          </a:p>
        </p:txBody>
      </p:sp>
    </p:spTree>
    <p:extLst>
      <p:ext uri="{BB962C8B-B14F-4D97-AF65-F5344CB8AC3E}">
        <p14:creationId xmlns:p14="http://schemas.microsoft.com/office/powerpoint/2010/main" val="421174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3BA53-B186-CF44-B4EB-C9EF0A7E621C}"/>
              </a:ext>
            </a:extLst>
          </p:cNvPr>
          <p:cNvSpPr>
            <a:spLocks noGrp="1"/>
          </p:cNvSpPr>
          <p:nvPr>
            <p:ph type="dt" sz="half" idx="10"/>
          </p:nvPr>
        </p:nvSpPr>
        <p:spPr/>
        <p:txBody>
          <a:bodyPr/>
          <a:lstStyle/>
          <a:p>
            <a:fld id="{07528AEE-5C1C-9C4F-9884-6809E750763B}" type="datetimeFigureOut">
              <a:rPr lang="en-US" smtClean="0"/>
              <a:t>2/7/22</a:t>
            </a:fld>
            <a:endParaRPr lang="en-US"/>
          </a:p>
        </p:txBody>
      </p:sp>
      <p:sp>
        <p:nvSpPr>
          <p:cNvPr id="3" name="Footer Placeholder 2">
            <a:extLst>
              <a:ext uri="{FF2B5EF4-FFF2-40B4-BE49-F238E27FC236}">
                <a16:creationId xmlns:a16="http://schemas.microsoft.com/office/drawing/2014/main" id="{223E4264-878B-C74B-9E12-AF1A35AAE0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F3AEFC-3270-A34C-B3F9-3A63D6221641}"/>
              </a:ext>
            </a:extLst>
          </p:cNvPr>
          <p:cNvSpPr>
            <a:spLocks noGrp="1"/>
          </p:cNvSpPr>
          <p:nvPr>
            <p:ph type="sldNum" sz="quarter" idx="12"/>
          </p:nvPr>
        </p:nvSpPr>
        <p:spPr/>
        <p:txBody>
          <a:bodyPr/>
          <a:lstStyle/>
          <a:p>
            <a:fld id="{CECB7834-6FEC-9C46-90D4-06ED162994D2}" type="slidenum">
              <a:rPr lang="en-US" smtClean="0"/>
              <a:t>‹#›</a:t>
            </a:fld>
            <a:endParaRPr lang="en-US"/>
          </a:p>
        </p:txBody>
      </p:sp>
    </p:spTree>
    <p:extLst>
      <p:ext uri="{BB962C8B-B14F-4D97-AF65-F5344CB8AC3E}">
        <p14:creationId xmlns:p14="http://schemas.microsoft.com/office/powerpoint/2010/main" val="73259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76D7-E321-FE4D-B99F-1F9850297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D79462-A94A-7E43-8C0C-9AB9D8BB6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6CB6D8-1BDF-AD4A-9A31-56CBA5D19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3F0869-8BC9-DD47-AD67-467A9CF4CFBE}"/>
              </a:ext>
            </a:extLst>
          </p:cNvPr>
          <p:cNvSpPr>
            <a:spLocks noGrp="1"/>
          </p:cNvSpPr>
          <p:nvPr>
            <p:ph type="dt" sz="half" idx="10"/>
          </p:nvPr>
        </p:nvSpPr>
        <p:spPr/>
        <p:txBody>
          <a:bodyPr/>
          <a:lstStyle/>
          <a:p>
            <a:fld id="{07528AEE-5C1C-9C4F-9884-6809E750763B}" type="datetimeFigureOut">
              <a:rPr lang="en-US" smtClean="0"/>
              <a:t>2/7/22</a:t>
            </a:fld>
            <a:endParaRPr lang="en-US"/>
          </a:p>
        </p:txBody>
      </p:sp>
      <p:sp>
        <p:nvSpPr>
          <p:cNvPr id="6" name="Footer Placeholder 5">
            <a:extLst>
              <a:ext uri="{FF2B5EF4-FFF2-40B4-BE49-F238E27FC236}">
                <a16:creationId xmlns:a16="http://schemas.microsoft.com/office/drawing/2014/main" id="{342CD2B5-AE6A-744D-9817-2D296E3B1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E535D-A4DF-834D-A025-99E6D7CFCEBC}"/>
              </a:ext>
            </a:extLst>
          </p:cNvPr>
          <p:cNvSpPr>
            <a:spLocks noGrp="1"/>
          </p:cNvSpPr>
          <p:nvPr>
            <p:ph type="sldNum" sz="quarter" idx="12"/>
          </p:nvPr>
        </p:nvSpPr>
        <p:spPr/>
        <p:txBody>
          <a:bodyPr/>
          <a:lstStyle/>
          <a:p>
            <a:fld id="{CECB7834-6FEC-9C46-90D4-06ED162994D2}" type="slidenum">
              <a:rPr lang="en-US" smtClean="0"/>
              <a:t>‹#›</a:t>
            </a:fld>
            <a:endParaRPr lang="en-US"/>
          </a:p>
        </p:txBody>
      </p:sp>
    </p:spTree>
    <p:extLst>
      <p:ext uri="{BB962C8B-B14F-4D97-AF65-F5344CB8AC3E}">
        <p14:creationId xmlns:p14="http://schemas.microsoft.com/office/powerpoint/2010/main" val="63070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1DE6-0F17-C140-8152-2FFF9F595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AA4D21-3906-344A-8E92-C6834174E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77652-EBBE-5345-AE22-61B6B0184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E7520B-7ED1-764D-B1C6-2391E5B0FC5F}"/>
              </a:ext>
            </a:extLst>
          </p:cNvPr>
          <p:cNvSpPr>
            <a:spLocks noGrp="1"/>
          </p:cNvSpPr>
          <p:nvPr>
            <p:ph type="dt" sz="half" idx="10"/>
          </p:nvPr>
        </p:nvSpPr>
        <p:spPr/>
        <p:txBody>
          <a:bodyPr/>
          <a:lstStyle/>
          <a:p>
            <a:fld id="{07528AEE-5C1C-9C4F-9884-6809E750763B}" type="datetimeFigureOut">
              <a:rPr lang="en-US" smtClean="0"/>
              <a:t>2/7/22</a:t>
            </a:fld>
            <a:endParaRPr lang="en-US"/>
          </a:p>
        </p:txBody>
      </p:sp>
      <p:sp>
        <p:nvSpPr>
          <p:cNvPr id="6" name="Footer Placeholder 5">
            <a:extLst>
              <a:ext uri="{FF2B5EF4-FFF2-40B4-BE49-F238E27FC236}">
                <a16:creationId xmlns:a16="http://schemas.microsoft.com/office/drawing/2014/main" id="{31C78D16-F051-964F-810E-1EEE5C5C0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89F5FE-48F0-DC4D-9EF7-F66FECAD53D6}"/>
              </a:ext>
            </a:extLst>
          </p:cNvPr>
          <p:cNvSpPr>
            <a:spLocks noGrp="1"/>
          </p:cNvSpPr>
          <p:nvPr>
            <p:ph type="sldNum" sz="quarter" idx="12"/>
          </p:nvPr>
        </p:nvSpPr>
        <p:spPr/>
        <p:txBody>
          <a:bodyPr/>
          <a:lstStyle/>
          <a:p>
            <a:fld id="{CECB7834-6FEC-9C46-90D4-06ED162994D2}" type="slidenum">
              <a:rPr lang="en-US" smtClean="0"/>
              <a:t>‹#›</a:t>
            </a:fld>
            <a:endParaRPr lang="en-US"/>
          </a:p>
        </p:txBody>
      </p:sp>
    </p:spTree>
    <p:extLst>
      <p:ext uri="{BB962C8B-B14F-4D97-AF65-F5344CB8AC3E}">
        <p14:creationId xmlns:p14="http://schemas.microsoft.com/office/powerpoint/2010/main" val="48592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EAEF3-7C1E-2E45-BE2C-E59FE4D00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033FE2-4592-0E40-A5D6-15AF4D569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A1C37-748E-F74D-AC72-814407F661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28AEE-5C1C-9C4F-9884-6809E750763B}" type="datetimeFigureOut">
              <a:rPr lang="en-US" smtClean="0"/>
              <a:t>2/7/22</a:t>
            </a:fld>
            <a:endParaRPr lang="en-US"/>
          </a:p>
        </p:txBody>
      </p:sp>
      <p:sp>
        <p:nvSpPr>
          <p:cNvPr id="5" name="Footer Placeholder 4">
            <a:extLst>
              <a:ext uri="{FF2B5EF4-FFF2-40B4-BE49-F238E27FC236}">
                <a16:creationId xmlns:a16="http://schemas.microsoft.com/office/drawing/2014/main" id="{D426B670-B2AA-3649-B97B-C16B9813C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4E5538-E54F-D346-8749-F7E55D6DEC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B7834-6FEC-9C46-90D4-06ED162994D2}" type="slidenum">
              <a:rPr lang="en-US" smtClean="0"/>
              <a:t>‹#›</a:t>
            </a:fld>
            <a:endParaRPr lang="en-US"/>
          </a:p>
        </p:txBody>
      </p:sp>
    </p:spTree>
    <p:extLst>
      <p:ext uri="{BB962C8B-B14F-4D97-AF65-F5344CB8AC3E}">
        <p14:creationId xmlns:p14="http://schemas.microsoft.com/office/powerpoint/2010/main" val="134107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descr="A picture containing person, grass, outdoor, people&#10;&#10;Description automatically generated"/>
          <p:cNvPicPr preferRelativeResize="0"/>
          <p:nvPr/>
        </p:nvPicPr>
        <p:blipFill rotWithShape="1">
          <a:blip r:embed="rId3">
            <a:alphaModFix amt="21000"/>
          </a:blip>
          <a:srcRect/>
          <a:stretch/>
        </p:blipFill>
        <p:spPr>
          <a:xfrm>
            <a:off x="-106016" y="-635000"/>
            <a:ext cx="12298016" cy="8198677"/>
          </a:xfrm>
          <a:prstGeom prst="rect">
            <a:avLst/>
          </a:prstGeom>
          <a:noFill/>
          <a:ln>
            <a:noFill/>
          </a:ln>
        </p:spPr>
      </p:pic>
      <p:pic>
        <p:nvPicPr>
          <p:cNvPr id="55" name="Google Shape;55;p1"/>
          <p:cNvPicPr preferRelativeResize="0"/>
          <p:nvPr/>
        </p:nvPicPr>
        <p:blipFill rotWithShape="1">
          <a:blip r:embed="rId4">
            <a:alphaModFix amt="26000"/>
          </a:blip>
          <a:srcRect/>
          <a:stretch/>
        </p:blipFill>
        <p:spPr>
          <a:xfrm rot="-636906">
            <a:off x="3792367" y="137818"/>
            <a:ext cx="4501252" cy="5555733"/>
          </a:xfrm>
          <a:prstGeom prst="rect">
            <a:avLst/>
          </a:prstGeom>
          <a:noFill/>
          <a:ln>
            <a:noFill/>
          </a:ln>
        </p:spPr>
      </p:pic>
      <p:sp>
        <p:nvSpPr>
          <p:cNvPr id="56" name="Google Shape;56;p1"/>
          <p:cNvSpPr txBox="1">
            <a:spLocks noGrp="1"/>
          </p:cNvSpPr>
          <p:nvPr>
            <p:ph type="ctrTitle"/>
          </p:nvPr>
        </p:nvSpPr>
        <p:spPr>
          <a:xfrm>
            <a:off x="415611" y="178884"/>
            <a:ext cx="11360800" cy="2736800"/>
          </a:xfrm>
          <a:prstGeom prst="rect">
            <a:avLst/>
          </a:prstGeom>
          <a:noFill/>
          <a:ln>
            <a:noFill/>
          </a:ln>
        </p:spPr>
        <p:txBody>
          <a:bodyPr spcFirstLastPara="1" vert="horz" wrap="square" lIns="121900" tIns="121900" rIns="121900" bIns="121900" rtlCol="0" anchor="b" anchorCtr="0">
            <a:normAutofit/>
          </a:bodyPr>
          <a:lstStyle/>
          <a:p>
            <a:pPr>
              <a:lnSpc>
                <a:spcPct val="100000"/>
              </a:lnSpc>
              <a:spcBef>
                <a:spcPts val="0"/>
              </a:spcBef>
              <a:buSzPts val="5200"/>
            </a:pPr>
            <a:r>
              <a:rPr lang="en" sz="7200" b="1">
                <a:solidFill>
                  <a:srgbClr val="71AD2F"/>
                </a:solidFill>
                <a:latin typeface="Roboto"/>
                <a:ea typeface="Roboto"/>
                <a:cs typeface="Roboto"/>
                <a:sym typeface="Roboto"/>
              </a:rPr>
              <a:t>Community of Practice</a:t>
            </a:r>
            <a:endParaRPr sz="7200" b="1">
              <a:solidFill>
                <a:srgbClr val="71AD2F"/>
              </a:solidFill>
              <a:latin typeface="Roboto"/>
              <a:ea typeface="Roboto"/>
              <a:cs typeface="Roboto"/>
              <a:sym typeface="Roboto"/>
            </a:endParaRPr>
          </a:p>
        </p:txBody>
      </p:sp>
      <p:sp>
        <p:nvSpPr>
          <p:cNvPr id="57" name="Google Shape;57;p1"/>
          <p:cNvSpPr txBox="1">
            <a:spLocks noGrp="1"/>
          </p:cNvSpPr>
          <p:nvPr>
            <p:ph type="subTitle" idx="1"/>
          </p:nvPr>
        </p:nvSpPr>
        <p:spPr>
          <a:xfrm>
            <a:off x="415600" y="2668552"/>
            <a:ext cx="11360800" cy="1056800"/>
          </a:xfrm>
          <a:prstGeom prst="rect">
            <a:avLst/>
          </a:prstGeom>
          <a:noFill/>
          <a:ln>
            <a:noFill/>
          </a:ln>
        </p:spPr>
        <p:txBody>
          <a:bodyPr spcFirstLastPara="1" vert="horz" wrap="square" lIns="121900" tIns="121900" rIns="121900" bIns="121900" rtlCol="0" anchor="t" anchorCtr="0">
            <a:normAutofit/>
          </a:bodyPr>
          <a:lstStyle/>
          <a:p>
            <a:pPr>
              <a:lnSpc>
                <a:spcPct val="100000"/>
              </a:lnSpc>
              <a:spcBef>
                <a:spcPts val="0"/>
              </a:spcBef>
              <a:buSzPts val="2800"/>
            </a:pPr>
            <a:r>
              <a:rPr lang="en-US" dirty="0">
                <a:latin typeface="Roboto"/>
                <a:ea typeface="Roboto"/>
                <a:cs typeface="Roboto"/>
                <a:sym typeface="Roboto"/>
              </a:rPr>
              <a:t>Lesson 1: Discussion </a:t>
            </a:r>
          </a:p>
          <a:p>
            <a:pPr>
              <a:lnSpc>
                <a:spcPct val="100000"/>
              </a:lnSpc>
              <a:spcBef>
                <a:spcPts val="0"/>
              </a:spcBef>
              <a:buSzPts val="2800"/>
            </a:pPr>
            <a:r>
              <a:rPr lang="en-US" dirty="0">
                <a:latin typeface="Roboto"/>
                <a:ea typeface="Roboto"/>
                <a:cs typeface="Roboto"/>
                <a:sym typeface="Roboto"/>
              </a:rPr>
              <a:t>SCOUT Learning  </a:t>
            </a:r>
            <a:endParaRPr dirty="0">
              <a:latin typeface="Roboto"/>
              <a:ea typeface="Roboto"/>
              <a:cs typeface="Roboto"/>
              <a:sym typeface="Roboto"/>
            </a:endParaRPr>
          </a:p>
        </p:txBody>
      </p:sp>
      <p:pic>
        <p:nvPicPr>
          <p:cNvPr id="58" name="Google Shape;58;p1"/>
          <p:cNvPicPr preferRelativeResize="0"/>
          <p:nvPr/>
        </p:nvPicPr>
        <p:blipFill>
          <a:blip r:embed="rId5">
            <a:alphaModFix/>
          </a:blip>
          <a:stretch>
            <a:fillRect/>
          </a:stretch>
        </p:blipFill>
        <p:spPr>
          <a:xfrm>
            <a:off x="8254569" y="3973534"/>
            <a:ext cx="3937436" cy="2884465"/>
          </a:xfrm>
          <a:prstGeom prst="rect">
            <a:avLst/>
          </a:prstGeom>
          <a:noFill/>
          <a:ln>
            <a:noFill/>
          </a:ln>
        </p:spPr>
      </p:pic>
    </p:spTree>
    <p:extLst>
      <p:ext uri="{BB962C8B-B14F-4D97-AF65-F5344CB8AC3E}">
        <p14:creationId xmlns:p14="http://schemas.microsoft.com/office/powerpoint/2010/main" val="239106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WHY are WE Here?</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a:bodyPr>
          <a:lstStyle/>
          <a:p>
            <a:pPr marL="152396" indent="0">
              <a:buNone/>
            </a:pPr>
            <a:endParaRPr lang="en-US" sz="2400" dirty="0"/>
          </a:p>
          <a:p>
            <a:r>
              <a:rPr lang="en-US" sz="2400" dirty="0"/>
              <a:t>What challenge are we trying to solve?</a:t>
            </a:r>
          </a:p>
          <a:p>
            <a:endParaRPr lang="en-US" sz="2400" dirty="0"/>
          </a:p>
          <a:p>
            <a:r>
              <a:rPr lang="en-US" sz="2400" dirty="0"/>
              <a:t>How might we best discover the solutions?</a:t>
            </a:r>
          </a:p>
          <a:p>
            <a:endParaRPr lang="en-US" sz="2400" dirty="0"/>
          </a:p>
          <a:p>
            <a:r>
              <a:rPr lang="en-US" sz="2400" dirty="0"/>
              <a:t>What does learning together look like?</a:t>
            </a:r>
          </a:p>
          <a:p>
            <a:r>
              <a:rPr lang="en-US" sz="2400" dirty="0"/>
              <a:t>sound like?</a:t>
            </a:r>
          </a:p>
          <a:p>
            <a:r>
              <a:rPr lang="en-US" sz="2400" dirty="0"/>
              <a:t>feel like?</a:t>
            </a:r>
          </a:p>
        </p:txBody>
      </p:sp>
    </p:spTree>
    <p:extLst>
      <p:ext uri="{BB962C8B-B14F-4D97-AF65-F5344CB8AC3E}">
        <p14:creationId xmlns:p14="http://schemas.microsoft.com/office/powerpoint/2010/main" val="350775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Possible inquiries for Today</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a:bodyPr>
          <a:lstStyle/>
          <a:p>
            <a:endParaRPr lang="en-US" sz="2400" dirty="0"/>
          </a:p>
          <a:p>
            <a:r>
              <a:rPr lang="en-US" sz="2400" dirty="0"/>
              <a:t>What is D.A.R.T.?</a:t>
            </a:r>
          </a:p>
          <a:p>
            <a:r>
              <a:rPr lang="en-US" sz="2400" dirty="0"/>
              <a:t>Why are we doing this DART project? </a:t>
            </a:r>
          </a:p>
          <a:p>
            <a:r>
              <a:rPr lang="en-US" sz="2400" dirty="0"/>
              <a:t>What Is the Community of Practice?</a:t>
            </a:r>
          </a:p>
          <a:p>
            <a:r>
              <a:rPr lang="en-US" sz="2400" dirty="0"/>
              <a:t>Why do we call ourselves SCOUTS?</a:t>
            </a:r>
          </a:p>
          <a:p>
            <a:r>
              <a:rPr lang="en-US" sz="2400" dirty="0"/>
              <a:t>How will showing up make a difference?</a:t>
            </a:r>
          </a:p>
          <a:p>
            <a:endParaRPr lang="en-US" sz="2000" dirty="0"/>
          </a:p>
          <a:p>
            <a:pPr marL="152396" indent="0">
              <a:buNone/>
            </a:pPr>
            <a:endParaRPr lang="en-US" sz="2400" dirty="0"/>
          </a:p>
        </p:txBody>
      </p:sp>
    </p:spTree>
    <p:extLst>
      <p:ext uri="{BB962C8B-B14F-4D97-AF65-F5344CB8AC3E}">
        <p14:creationId xmlns:p14="http://schemas.microsoft.com/office/powerpoint/2010/main" val="207683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 sz="4000">
                <a:solidFill>
                  <a:schemeClr val="lt1"/>
                </a:solidFill>
                <a:latin typeface="Roboto"/>
                <a:ea typeface="Roboto"/>
                <a:cs typeface="Roboto"/>
                <a:sym typeface="Roboto"/>
              </a:rPr>
              <a:t>Scouts Discovering New Territory</a:t>
            </a:r>
            <a:endParaRPr sz="400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fontScale="92500" lnSpcReduction="10000"/>
          </a:bodyPr>
          <a:lstStyle/>
          <a:p>
            <a:pPr>
              <a:lnSpc>
                <a:spcPct val="150000"/>
              </a:lnSpc>
              <a:buFont typeface="Arial"/>
              <a:buChar char="•"/>
            </a:pPr>
            <a:r>
              <a:rPr lang="en" sz="2667">
                <a:solidFill>
                  <a:schemeClr val="dk2"/>
                </a:solidFill>
                <a:latin typeface="Roboto"/>
                <a:ea typeface="Roboto"/>
                <a:cs typeface="Roboto"/>
                <a:sym typeface="Roboto"/>
              </a:rPr>
              <a:t>Have courage to explore new possibilities</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Align efforts for finding new ground</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Are eager to uncover the clues along the way</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Find satisfaction in contributing their piece</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Appreciate the contributions of others on the team</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Show up to consistently to grow ideas into next steps</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Make a difference because they care to do so</a:t>
            </a:r>
            <a:endParaRPr sz="2667">
              <a:solidFill>
                <a:schemeClr val="dk2"/>
              </a:solidFill>
              <a:latin typeface="Roboto"/>
              <a:ea typeface="Roboto"/>
              <a:cs typeface="Roboto"/>
              <a:sym typeface="Roboto"/>
            </a:endParaRPr>
          </a:p>
          <a:p>
            <a:pPr indent="-474121">
              <a:lnSpc>
                <a:spcPct val="150000"/>
              </a:lnSpc>
              <a:buSzPts val="2000"/>
              <a:buFont typeface="Roboto"/>
              <a:buChar char="•"/>
            </a:pPr>
            <a:r>
              <a:rPr lang="en" sz="2667">
                <a:latin typeface="Roboto"/>
                <a:ea typeface="Roboto"/>
                <a:cs typeface="Roboto"/>
                <a:sym typeface="Roboto"/>
              </a:rPr>
              <a:t>Expect joyful learning along the way</a:t>
            </a:r>
            <a:endParaRPr sz="2667">
              <a:latin typeface="Roboto"/>
              <a:ea typeface="Roboto"/>
              <a:cs typeface="Roboto"/>
              <a:sym typeface="Roboto"/>
            </a:endParaRPr>
          </a:p>
        </p:txBody>
      </p:sp>
    </p:spTree>
    <p:extLst>
      <p:ext uri="{BB962C8B-B14F-4D97-AF65-F5344CB8AC3E}">
        <p14:creationId xmlns:p14="http://schemas.microsoft.com/office/powerpoint/2010/main" val="368236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Authentic Connections</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a:bodyPr>
          <a:lstStyle/>
          <a:p>
            <a:pPr marL="152396" indent="0">
              <a:buNone/>
            </a:pPr>
            <a:r>
              <a:rPr lang="en-US" sz="2400" dirty="0"/>
              <a:t>Reflections:</a:t>
            </a:r>
          </a:p>
          <a:p>
            <a:r>
              <a:rPr lang="en-US" sz="2400" dirty="0"/>
              <a:t>What are the first things that comes to mind when you think of life and learning during the Pandemic?</a:t>
            </a:r>
          </a:p>
          <a:p>
            <a:r>
              <a:rPr lang="en-US" sz="2400" dirty="0"/>
              <a:t>What are two things   you would like to improve?</a:t>
            </a:r>
          </a:p>
          <a:p>
            <a:pPr marL="152396" indent="0">
              <a:buNone/>
            </a:pPr>
            <a:endParaRPr lang="en-US" sz="2400" dirty="0"/>
          </a:p>
          <a:p>
            <a:pPr marL="152396" indent="0">
              <a:buNone/>
            </a:pPr>
            <a:br>
              <a:rPr lang="en-US" sz="2400" dirty="0"/>
            </a:br>
            <a:endParaRPr lang="en-US" sz="2667" dirty="0">
              <a:latin typeface="Roboto"/>
              <a:ea typeface="Roboto"/>
              <a:cs typeface="Roboto"/>
              <a:sym typeface="Roboto"/>
            </a:endParaRPr>
          </a:p>
        </p:txBody>
      </p:sp>
    </p:spTree>
    <p:extLst>
      <p:ext uri="{BB962C8B-B14F-4D97-AF65-F5344CB8AC3E}">
        <p14:creationId xmlns:p14="http://schemas.microsoft.com/office/powerpoint/2010/main" val="365198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7" descr="A picture containing indoor, food, wooden, dish&#10;&#10;Description automatically generated"/>
          <p:cNvPicPr preferRelativeResize="0"/>
          <p:nvPr/>
        </p:nvPicPr>
        <p:blipFill rotWithShape="1">
          <a:blip r:embed="rId3">
            <a:alphaModFix amt="33000"/>
          </a:blip>
          <a:srcRect/>
          <a:stretch/>
        </p:blipFill>
        <p:spPr>
          <a:xfrm>
            <a:off x="-756976" y="-113650"/>
            <a:ext cx="12533376" cy="8319044"/>
          </a:xfrm>
          <a:prstGeom prst="rect">
            <a:avLst/>
          </a:prstGeom>
          <a:noFill/>
          <a:ln>
            <a:noFill/>
          </a:ln>
        </p:spPr>
      </p:pic>
      <p:sp>
        <p:nvSpPr>
          <p:cNvPr id="105" name="Google Shape;105;p7"/>
          <p:cNvSpPr/>
          <p:nvPr/>
        </p:nvSpPr>
        <p:spPr>
          <a:xfrm>
            <a:off x="-217867" y="560933"/>
            <a:ext cx="55660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 name="Google Shape;106;p7"/>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 sz="3600" b="1">
                <a:solidFill>
                  <a:schemeClr val="lt1"/>
                </a:solidFill>
                <a:latin typeface="Roboto"/>
                <a:ea typeface="Roboto"/>
                <a:cs typeface="Roboto"/>
                <a:sym typeface="Roboto"/>
              </a:rPr>
              <a:t>Your Voice Heard Here</a:t>
            </a:r>
            <a:endParaRPr sz="3600" b="1">
              <a:solidFill>
                <a:schemeClr val="lt1"/>
              </a:solidFill>
              <a:latin typeface="Roboto"/>
              <a:ea typeface="Roboto"/>
              <a:cs typeface="Roboto"/>
              <a:sym typeface="Roboto"/>
            </a:endParaRPr>
          </a:p>
        </p:txBody>
      </p:sp>
      <p:sp>
        <p:nvSpPr>
          <p:cNvPr id="107" name="Google Shape;107;p7"/>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rmAutofit/>
          </a:bodyPr>
          <a:lstStyle/>
          <a:p>
            <a:pPr marL="0" indent="0">
              <a:buNone/>
            </a:pPr>
            <a:r>
              <a:rPr lang="en" sz="2400" dirty="0">
                <a:solidFill>
                  <a:srgbClr val="FF0000"/>
                </a:solidFill>
              </a:rPr>
              <a:t>Determining whether and how datacasting improves</a:t>
            </a:r>
            <a:endParaRPr sz="2400" dirty="0">
              <a:solidFill>
                <a:srgbClr val="FF0000"/>
              </a:solidFill>
            </a:endParaRPr>
          </a:p>
          <a:p>
            <a:pPr marL="0" indent="0">
              <a:spcBef>
                <a:spcPts val="1600"/>
              </a:spcBef>
              <a:spcAft>
                <a:spcPts val="1600"/>
              </a:spcAft>
              <a:buNone/>
            </a:pPr>
            <a:r>
              <a:rPr lang="en" sz="2400" dirty="0">
                <a:solidFill>
                  <a:srgbClr val="FF0000"/>
                </a:solidFill>
              </a:rPr>
              <a:t>learning at home for families with limited connectivity.</a:t>
            </a:r>
            <a:endParaRPr sz="2400" dirty="0">
              <a:solidFill>
                <a:srgbClr val="FF0000"/>
              </a:solidFill>
            </a:endParaRPr>
          </a:p>
        </p:txBody>
      </p:sp>
      <p:pic>
        <p:nvPicPr>
          <p:cNvPr id="108" name="Google Shape;108;p7"/>
          <p:cNvPicPr preferRelativeResize="0"/>
          <p:nvPr/>
        </p:nvPicPr>
        <p:blipFill rotWithShape="1">
          <a:blip r:embed="rId4">
            <a:alphaModFix amt="26000"/>
          </a:blip>
          <a:srcRect/>
          <a:stretch/>
        </p:blipFill>
        <p:spPr>
          <a:xfrm rot="-636906">
            <a:off x="6800637" y="2624383"/>
            <a:ext cx="487577" cy="601799"/>
          </a:xfrm>
          <a:prstGeom prst="rect">
            <a:avLst/>
          </a:prstGeom>
          <a:noFill/>
          <a:ln>
            <a:noFill/>
          </a:ln>
        </p:spPr>
      </p:pic>
      <p:pic>
        <p:nvPicPr>
          <p:cNvPr id="109" name="Google Shape;109;p7"/>
          <p:cNvPicPr preferRelativeResize="0"/>
          <p:nvPr/>
        </p:nvPicPr>
        <p:blipFill>
          <a:blip r:embed="rId5">
            <a:alphaModFix/>
          </a:blip>
          <a:stretch>
            <a:fillRect/>
          </a:stretch>
        </p:blipFill>
        <p:spPr>
          <a:xfrm>
            <a:off x="7876867" y="3742349"/>
            <a:ext cx="4117400" cy="3016299"/>
          </a:xfrm>
          <a:prstGeom prst="rect">
            <a:avLst/>
          </a:prstGeom>
          <a:noFill/>
          <a:ln>
            <a:noFill/>
          </a:ln>
        </p:spPr>
      </p:pic>
    </p:spTree>
    <p:extLst>
      <p:ext uri="{BB962C8B-B14F-4D97-AF65-F5344CB8AC3E}">
        <p14:creationId xmlns:p14="http://schemas.microsoft.com/office/powerpoint/2010/main" val="51574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Design a personal goal for yourself</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a:bodyPr>
          <a:lstStyle/>
          <a:p>
            <a:pPr marL="152396" indent="0">
              <a:buNone/>
            </a:pPr>
            <a:r>
              <a:rPr lang="en-US" sz="2667" dirty="0">
                <a:latin typeface="Roboto"/>
                <a:ea typeface="Roboto"/>
                <a:cs typeface="Roboto"/>
                <a:sym typeface="Roboto"/>
              </a:rPr>
              <a:t>Based on your idea:  what you want to improve?</a:t>
            </a:r>
          </a:p>
          <a:p>
            <a:pPr marL="152396" indent="0">
              <a:buNone/>
            </a:pPr>
            <a:endParaRPr lang="en-US" sz="2667" dirty="0">
              <a:latin typeface="Roboto"/>
              <a:ea typeface="Roboto"/>
              <a:cs typeface="Roboto"/>
              <a:sym typeface="Roboto"/>
            </a:endParaRPr>
          </a:p>
          <a:p>
            <a:pPr marL="152396" indent="0">
              <a:buNone/>
            </a:pPr>
            <a:r>
              <a:rPr lang="en-US" sz="2667" dirty="0">
                <a:latin typeface="Roboto"/>
                <a:ea typeface="Roboto"/>
                <a:cs typeface="Roboto"/>
                <a:sym typeface="Roboto"/>
              </a:rPr>
              <a:t>Your video or written expression:  what does success look like?</a:t>
            </a:r>
          </a:p>
          <a:p>
            <a:pPr marL="152396" indent="0">
              <a:buNone/>
            </a:pPr>
            <a:endParaRPr lang="en-US" sz="2667" dirty="0">
              <a:latin typeface="Roboto"/>
              <a:ea typeface="Roboto"/>
              <a:cs typeface="Roboto"/>
              <a:sym typeface="Roboto"/>
            </a:endParaRPr>
          </a:p>
          <a:p>
            <a:pPr marL="152396" indent="0">
              <a:buNone/>
            </a:pPr>
            <a:r>
              <a:rPr lang="en-US" sz="2667" dirty="0">
                <a:latin typeface="Roboto"/>
                <a:ea typeface="Roboto"/>
                <a:cs typeface="Roboto"/>
                <a:sym typeface="Roboto"/>
              </a:rPr>
              <a:t>Make a short video with your expression</a:t>
            </a:r>
          </a:p>
          <a:p>
            <a:pPr marL="152396" indent="0">
              <a:buNone/>
            </a:pPr>
            <a:endParaRPr lang="en-US" sz="2667" dirty="0">
              <a:latin typeface="Roboto"/>
              <a:ea typeface="Roboto"/>
              <a:cs typeface="Roboto"/>
              <a:sym typeface="Roboto"/>
            </a:endParaRPr>
          </a:p>
          <a:p>
            <a:pPr marL="152396" indent="0">
              <a:buNone/>
            </a:pPr>
            <a:r>
              <a:rPr lang="en-US" sz="2667" dirty="0">
                <a:latin typeface="Roboto"/>
                <a:ea typeface="Roboto"/>
                <a:cs typeface="Roboto"/>
                <a:sym typeface="Roboto"/>
              </a:rPr>
              <a:t>Join in on Friday to review learning together in our Community of Practice.</a:t>
            </a:r>
          </a:p>
        </p:txBody>
      </p:sp>
    </p:spTree>
    <p:extLst>
      <p:ext uri="{BB962C8B-B14F-4D97-AF65-F5344CB8AC3E}">
        <p14:creationId xmlns:p14="http://schemas.microsoft.com/office/powerpoint/2010/main" val="3899064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3141</TotalTime>
  <Words>529</Words>
  <Application>Microsoft Macintosh PowerPoint</Application>
  <PresentationFormat>Widescreen</PresentationFormat>
  <Paragraphs>48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Roboto</vt:lpstr>
      <vt:lpstr>Times New Roman</vt:lpstr>
      <vt:lpstr>Office Theme</vt:lpstr>
      <vt:lpstr>Community of Practice</vt:lpstr>
      <vt:lpstr>WHY are WE Here?</vt:lpstr>
      <vt:lpstr>Possible inquiries for Today</vt:lpstr>
      <vt:lpstr>Scouts Discovering New Territory</vt:lpstr>
      <vt:lpstr>Authentic Connections</vt:lpstr>
      <vt:lpstr>Your Voice Heard Here</vt:lpstr>
      <vt:lpstr>Design a personal goal for yourself</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Poindexter</dc:creator>
  <cp:lastModifiedBy>Renee Poindexter</cp:lastModifiedBy>
  <cp:revision>6</cp:revision>
  <dcterms:created xsi:type="dcterms:W3CDTF">2022-02-07T15:34:20Z</dcterms:created>
  <dcterms:modified xsi:type="dcterms:W3CDTF">2022-02-09T19:56:19Z</dcterms:modified>
</cp:coreProperties>
</file>