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70" r:id="rId5"/>
    <p:sldId id="275" r:id="rId6"/>
    <p:sldId id="267" r:id="rId7"/>
    <p:sldId id="271" r:id="rId8"/>
    <p:sldId id="262" r:id="rId9"/>
    <p:sldId id="269" r:id="rId10"/>
    <p:sldId id="266" r:id="rId11"/>
    <p:sldId id="268" r:id="rId12"/>
    <p:sldId id="277"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8"/>
    <p:restoredTop sz="94719"/>
  </p:normalViewPr>
  <p:slideViewPr>
    <p:cSldViewPr snapToGrid="0" snapToObjects="1">
      <p:cViewPr varScale="1">
        <p:scale>
          <a:sx n="101" d="100"/>
          <a:sy n="101" d="100"/>
        </p:scale>
        <p:origin x="464"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5C1E-4512-8D45-A03B-A19B3B8052F7}" type="datetimeFigureOut">
              <a:rPr lang="en-US" smtClean="0"/>
              <a:t>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49FF8-DE16-0D49-963B-936AF663CAE3}" type="slidenum">
              <a:rPr lang="en-US" smtClean="0"/>
              <a:t>‹#›</a:t>
            </a:fld>
            <a:endParaRPr lang="en-US"/>
          </a:p>
        </p:txBody>
      </p:sp>
    </p:spTree>
    <p:extLst>
      <p:ext uri="{BB962C8B-B14F-4D97-AF65-F5344CB8AC3E}">
        <p14:creationId xmlns:p14="http://schemas.microsoft.com/office/powerpoint/2010/main" val="365922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Welcome: </a:t>
            </a:r>
            <a:r>
              <a:rPr lang="en" sz="1200">
                <a:solidFill>
                  <a:schemeClr val="dk1"/>
                </a:solidFill>
                <a:latin typeface="Times New Roman"/>
                <a:ea typeface="Times New Roman"/>
                <a:cs typeface="Times New Roman"/>
                <a:sym typeface="Times New Roman"/>
              </a:rPr>
              <a:t>We are on a mission! You have been invited to participate in this Pilot Project called DART: Datacasting Action Research Team. Together, we will discover possibilities for solving the problem of lack of connectivity. In cooperation with the New Mexico Public Education Department (NMPED), we are piloting datacasting as a method of improving learning in the home, especially for families whose internet access is not strong enough to support online learning. Under the terms of the Martinez/Yazzie Lawsuit, every family must have a computing device available for learning with a connection that lets learners stream a video, upload/download files and participate in online learning using the systems it provides.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 accomplish these goals, the Datacasting Pilot is seeking parents and teachers to join DART – Datacasting Action Research Teams – who together will produce a final product called the </a:t>
            </a:r>
            <a:r>
              <a:rPr lang="en" sz="1200" b="1">
                <a:solidFill>
                  <a:schemeClr val="dk1"/>
                </a:solidFill>
                <a:latin typeface="Times New Roman"/>
                <a:ea typeface="Times New Roman"/>
                <a:cs typeface="Times New Roman"/>
                <a:sym typeface="Times New Roman"/>
              </a:rPr>
              <a:t>“Datacasting Family Cookbook: Recipes for Improving Learning @ Home”</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428562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657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16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767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917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Description of the Pilot Project:</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Five districts are participating to discover the best possible pathways for achieving digital equity for their families, so learning can happen at home with technology adaptations. 100 families in each district will get data casting receivers in their homes, to be used together with hotspots the district has provided. The receivers will be able download content from Google Classroom or Canvas which will support the students to do homework or further study what had been covered in their classes.</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The receivers will also have bilingual literacy software that will provide opportunities for the family to learn together. The research will also address how improved connectivity impacts social emotional learning in ways that improve engagement when families have what they need to learn from home. Integrating the 21</a:t>
            </a:r>
            <a:r>
              <a:rPr lang="en" sz="1200" baseline="30000">
                <a:solidFill>
                  <a:srgbClr val="222222"/>
                </a:solidFill>
                <a:latin typeface="Times New Roman"/>
                <a:ea typeface="Times New Roman"/>
                <a:cs typeface="Times New Roman"/>
                <a:sym typeface="Times New Roman"/>
              </a:rPr>
              <a:t>st</a:t>
            </a:r>
            <a:r>
              <a:rPr lang="en" sz="1200">
                <a:solidFill>
                  <a:srgbClr val="222222"/>
                </a:solidFill>
                <a:latin typeface="Times New Roman"/>
                <a:ea typeface="Times New Roman"/>
                <a:cs typeface="Times New Roman"/>
                <a:sym typeface="Times New Roman"/>
              </a:rPr>
              <a:t> Century thinking skills as a framework will reveal how the teams work together to accomplish the desired outcomes and objectives. These skills include: communication, collaboration, critical thinking skills and innovation, self-directed learning, local and global connections, as well as learning with technology.</a:t>
            </a:r>
            <a:endParaRPr sz="1200">
              <a:solidFill>
                <a:srgbClr val="222222"/>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There are teams of people from each district that will include: students, parents, teachers, and IT support who will be participating to give feedback on how the datacasting is working and what needs to be improved. A team of students from Worcester Polytechnic Institute (WPI) will be part of the research team as they complete their own academic capstone by working to improve digital connectivity in New Mexico </a:t>
            </a:r>
            <a:r>
              <a:rPr lang="en" sz="1200">
                <a:solidFill>
                  <a:schemeClr val="dk1"/>
                </a:solidFill>
                <a:latin typeface="Times New Roman"/>
                <a:ea typeface="Times New Roman"/>
                <a:cs typeface="Times New Roman"/>
                <a:sym typeface="Times New Roman"/>
              </a:rPr>
              <a:t>The college sends junior engineering students to New Mexico each fall. Last year’s team worked on digital equity projects with the Public Education Department, leading to this fall’s Digital Sovereignty Project. Specifically, the students will measure connectivity in student homes and evaluate strategies to improve learning at home. Several students from the Super Computing Challenge will also be collaborating with this project in ways that will support the implementation moving forward after the pilot project.</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key issue the teams will be addressing is the </a:t>
            </a:r>
            <a:r>
              <a:rPr lang="en" sz="1200">
                <a:solidFill>
                  <a:srgbClr val="222222"/>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“return path,”</a:t>
            </a:r>
            <a:r>
              <a:rPr lang="en" sz="1200">
                <a:solidFill>
                  <a:srgbClr val="222222"/>
                </a:solidFill>
                <a:latin typeface="Times New Roman"/>
                <a:ea typeface="Times New Roman"/>
                <a:cs typeface="Times New Roman"/>
                <a:sym typeface="Times New Roman"/>
              </a:rPr>
              <a:t> which is a critical factor in determining whether the solutions will improve:</a:t>
            </a:r>
            <a:endParaRPr sz="1200">
              <a:solidFill>
                <a:srgbClr val="222222"/>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1. learning opportunities for these students and replace opinions with empirical facts</a:t>
            </a:r>
            <a:endParaRPr sz="1200">
              <a:solidFill>
                <a:srgbClr val="222222"/>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2. which (teaching) methods best support which types of learning activities</a:t>
            </a:r>
            <a:endParaRPr sz="1200">
              <a:solidFill>
                <a:srgbClr val="222222"/>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Clr>
                <a:schemeClr val="dk1"/>
              </a:buClr>
              <a:buSzPts val="1100"/>
              <a:buFont typeface="Arial"/>
              <a:buNone/>
            </a:pPr>
            <a:r>
              <a:rPr lang="en" sz="1200">
                <a:solidFill>
                  <a:srgbClr val="222222"/>
                </a:solidFill>
                <a:latin typeface="Times New Roman"/>
                <a:ea typeface="Times New Roman"/>
                <a:cs typeface="Times New Roman"/>
                <a:sym typeface="Times New Roman"/>
              </a:rPr>
              <a:t>3. learning gains seen for students and families with broadband, without broadband but using datacasting, or who don’t access online learning resources from home</a:t>
            </a:r>
            <a:endParaRPr sz="1200">
              <a:solidFill>
                <a:srgbClr val="222222"/>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123405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315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068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43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198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633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families who have the receivers will be engaged with their children, along with their teachers and facilitators, to give feedback and ideas for what works and what doesn’t along with new insights that have emerged from learning together with the datacasting receiver and its capacity to deliver communication for learning at home. These ideas, or best practices, will be gathered as recipes for the DART Cookbook, which will support how to best implement the strategies for over 42,000 homes in New Mexico who are currently not being served equitably with technology connectivity.</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30192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066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1F03-BA5F-494D-A555-EF6893A823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3A276-F185-3443-AB75-4B0CE8957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4215E0-A266-8745-9A8B-1E26EFB145F9}"/>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5" name="Footer Placeholder 4">
            <a:extLst>
              <a:ext uri="{FF2B5EF4-FFF2-40B4-BE49-F238E27FC236}">
                <a16:creationId xmlns:a16="http://schemas.microsoft.com/office/drawing/2014/main" id="{308A595C-9718-E04E-B32B-DDA9C1C1F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92A75-5807-F740-9347-329EC951352A}"/>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35120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4B23-2591-1449-8CB3-5B9A40309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C4D0C-3F33-2B47-B3A2-42446290B5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57ECD-08AF-8F4D-8C36-8649A8D48F42}"/>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5" name="Footer Placeholder 4">
            <a:extLst>
              <a:ext uri="{FF2B5EF4-FFF2-40B4-BE49-F238E27FC236}">
                <a16:creationId xmlns:a16="http://schemas.microsoft.com/office/drawing/2014/main" id="{87C64C96-1F81-574D-952E-F362018E6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BC4F3-E739-7D49-894A-5DF5D5AD0DF7}"/>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2181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63E75-6A93-214B-8674-4A3DE61A08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6BDD9A-0016-734F-AB8F-8072E6F450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654CB-4538-0D4A-B38E-725F76F19A01}"/>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5" name="Footer Placeholder 4">
            <a:extLst>
              <a:ext uri="{FF2B5EF4-FFF2-40B4-BE49-F238E27FC236}">
                <a16:creationId xmlns:a16="http://schemas.microsoft.com/office/drawing/2014/main" id="{317158A1-72B2-2544-BD06-514F262E0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29752-B731-9B4F-866B-97525DAD1C9C}"/>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373094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624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27FE-B3B4-2247-B699-59DAE800C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C2121-124D-9A4F-A0EB-8F5CD5A106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C00F8-110B-AA40-927B-8C5B145E4A36}"/>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5" name="Footer Placeholder 4">
            <a:extLst>
              <a:ext uri="{FF2B5EF4-FFF2-40B4-BE49-F238E27FC236}">
                <a16:creationId xmlns:a16="http://schemas.microsoft.com/office/drawing/2014/main" id="{70F76F72-B40B-A04D-8973-A53C36CBC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8ED8-EFAB-6F47-BF04-FDFBA1BD66B8}"/>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181309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8059-0954-434A-9C92-B6D75598E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2E4E77-023F-3B43-88D7-936085F05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AE213-CFD7-E746-B29D-BCAF3A73F144}"/>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5" name="Footer Placeholder 4">
            <a:extLst>
              <a:ext uri="{FF2B5EF4-FFF2-40B4-BE49-F238E27FC236}">
                <a16:creationId xmlns:a16="http://schemas.microsoft.com/office/drawing/2014/main" id="{6BF72A88-51A0-494B-90AA-3AD7EF24D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14068-C5B2-A047-A440-0649C746F252}"/>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149771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7EAD-AD2C-9D49-8CCB-D065ADD41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6BE9E-CECD-0E4A-A974-A14D2DC260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52D9-0362-FA47-81BE-CBF136AD84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196A7-3D40-794C-9065-EBBAFCCB0D9D}"/>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6" name="Footer Placeholder 5">
            <a:extLst>
              <a:ext uri="{FF2B5EF4-FFF2-40B4-BE49-F238E27FC236}">
                <a16:creationId xmlns:a16="http://schemas.microsoft.com/office/drawing/2014/main" id="{EDA0F778-B9CC-414B-97D7-48C1FBA24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54772-7C25-2E46-9F82-A27588892330}"/>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362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1BAA-F7FA-2C45-81BB-485081C844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0E53F-C576-3A46-B11E-1B1081FF5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A077A2-BF9A-404C-AFC7-05EC837EBB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356703-2801-0A45-9228-C37A8F6E0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2147E-8502-134B-A5C2-7167CFBC5E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02F312-AB69-BB44-86FF-062E0E784C7A}"/>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8" name="Footer Placeholder 7">
            <a:extLst>
              <a:ext uri="{FF2B5EF4-FFF2-40B4-BE49-F238E27FC236}">
                <a16:creationId xmlns:a16="http://schemas.microsoft.com/office/drawing/2014/main" id="{6DFA162E-528C-054B-B358-4ABBAC2424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63548B-ECFE-9A49-99AC-4C68822EB712}"/>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116790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9816-AE1C-214E-A1D2-727AE62952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1E5A9-D8D4-644C-8ABD-E9AF8919BFF0}"/>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4" name="Footer Placeholder 3">
            <a:extLst>
              <a:ext uri="{FF2B5EF4-FFF2-40B4-BE49-F238E27FC236}">
                <a16:creationId xmlns:a16="http://schemas.microsoft.com/office/drawing/2014/main" id="{8C2FBED6-0F6C-2F49-B121-C955DE3BB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2C6754-AFDA-B04F-AE6D-66B534A12441}"/>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238911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A5804-D908-DC47-A3A0-54321E652FE8}"/>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3" name="Footer Placeholder 2">
            <a:extLst>
              <a:ext uri="{FF2B5EF4-FFF2-40B4-BE49-F238E27FC236}">
                <a16:creationId xmlns:a16="http://schemas.microsoft.com/office/drawing/2014/main" id="{8CA725F1-BC60-2A4A-B0F8-D329D6E6A9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A44AB-95D3-E848-B0C8-14526EE652E0}"/>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72365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7988-8FE1-834B-B487-DBBA82691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80B94-573D-434E-849C-28F7A8E58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FBC5BC-B903-3F41-B895-49E8215C0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9C2ACC-918C-DA49-8B20-A4CC722481DC}"/>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6" name="Footer Placeholder 5">
            <a:extLst>
              <a:ext uri="{FF2B5EF4-FFF2-40B4-BE49-F238E27FC236}">
                <a16:creationId xmlns:a16="http://schemas.microsoft.com/office/drawing/2014/main" id="{D382A71C-4105-A644-8200-C59E582DB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E37F6-2B70-954D-B514-326788663C8B}"/>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4534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F256-D93A-3849-B5EC-3EB81BDE5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2DC46F-335D-7E4C-8279-A5B6B81DB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228E0F-0F8B-5943-9840-387EB5A84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E6829-9D38-4F4C-BABB-0B4A873251C8}"/>
              </a:ext>
            </a:extLst>
          </p:cNvPr>
          <p:cNvSpPr>
            <a:spLocks noGrp="1"/>
          </p:cNvSpPr>
          <p:nvPr>
            <p:ph type="dt" sz="half" idx="10"/>
          </p:nvPr>
        </p:nvSpPr>
        <p:spPr/>
        <p:txBody>
          <a:bodyPr/>
          <a:lstStyle/>
          <a:p>
            <a:fld id="{20B142CA-4B58-0746-948C-3C0C1B60B9EA}" type="datetimeFigureOut">
              <a:rPr lang="en-US" smtClean="0"/>
              <a:t>2/7/22</a:t>
            </a:fld>
            <a:endParaRPr lang="en-US"/>
          </a:p>
        </p:txBody>
      </p:sp>
      <p:sp>
        <p:nvSpPr>
          <p:cNvPr id="6" name="Footer Placeholder 5">
            <a:extLst>
              <a:ext uri="{FF2B5EF4-FFF2-40B4-BE49-F238E27FC236}">
                <a16:creationId xmlns:a16="http://schemas.microsoft.com/office/drawing/2014/main" id="{8B141CD8-6554-6649-AB6C-817CC7CBE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57306-BEB6-F64C-950C-FA7433DF8B51}"/>
              </a:ext>
            </a:extLst>
          </p:cNvPr>
          <p:cNvSpPr>
            <a:spLocks noGrp="1"/>
          </p:cNvSpPr>
          <p:nvPr>
            <p:ph type="sldNum" sz="quarter" idx="12"/>
          </p:nvPr>
        </p:nvSpPr>
        <p:spPr/>
        <p:txBody>
          <a:bodyPr/>
          <a:lstStyle/>
          <a:p>
            <a:fld id="{6CC30DB1-0F23-CC4C-AF33-FCA3E1A489D4}" type="slidenum">
              <a:rPr lang="en-US" smtClean="0"/>
              <a:t>‹#›</a:t>
            </a:fld>
            <a:endParaRPr lang="en-US"/>
          </a:p>
        </p:txBody>
      </p:sp>
    </p:spTree>
    <p:extLst>
      <p:ext uri="{BB962C8B-B14F-4D97-AF65-F5344CB8AC3E}">
        <p14:creationId xmlns:p14="http://schemas.microsoft.com/office/powerpoint/2010/main" val="359827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28351-C2FF-7247-A0E1-13543189A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3818DB-3FEB-394F-853D-F25C5C682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5F9CF-1FDC-D944-AE2A-EBEE8C5582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142CA-4B58-0746-948C-3C0C1B60B9EA}" type="datetimeFigureOut">
              <a:rPr lang="en-US" smtClean="0"/>
              <a:t>2/7/22</a:t>
            </a:fld>
            <a:endParaRPr lang="en-US"/>
          </a:p>
        </p:txBody>
      </p:sp>
      <p:sp>
        <p:nvSpPr>
          <p:cNvPr id="5" name="Footer Placeholder 4">
            <a:extLst>
              <a:ext uri="{FF2B5EF4-FFF2-40B4-BE49-F238E27FC236}">
                <a16:creationId xmlns:a16="http://schemas.microsoft.com/office/drawing/2014/main" id="{80F99FEC-020B-3F4F-887F-08A160DBD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4637BC-E18F-7D4F-B642-1FDE55FEC9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30DB1-0F23-CC4C-AF33-FCA3E1A489D4}" type="slidenum">
              <a:rPr lang="en-US" smtClean="0"/>
              <a:t>‹#›</a:t>
            </a:fld>
            <a:endParaRPr lang="en-US"/>
          </a:p>
        </p:txBody>
      </p:sp>
    </p:spTree>
    <p:extLst>
      <p:ext uri="{BB962C8B-B14F-4D97-AF65-F5344CB8AC3E}">
        <p14:creationId xmlns:p14="http://schemas.microsoft.com/office/powerpoint/2010/main" val="220358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loom.com/share/cf147148d8e8492a9886ce1ff47bd10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descr="A picture containing person, grass, outdoor, people&#10;&#10;Description automatically generated"/>
          <p:cNvPicPr preferRelativeResize="0"/>
          <p:nvPr/>
        </p:nvPicPr>
        <p:blipFill rotWithShape="1">
          <a:blip r:embed="rId3">
            <a:alphaModFix amt="21000"/>
          </a:blip>
          <a:srcRect/>
          <a:stretch/>
        </p:blipFill>
        <p:spPr>
          <a:xfrm>
            <a:off x="-106016" y="-635000"/>
            <a:ext cx="12298016" cy="8198677"/>
          </a:xfrm>
          <a:prstGeom prst="rect">
            <a:avLst/>
          </a:prstGeom>
          <a:noFill/>
          <a:ln>
            <a:noFill/>
          </a:ln>
        </p:spPr>
      </p:pic>
      <p:pic>
        <p:nvPicPr>
          <p:cNvPr id="55" name="Google Shape;55;p1"/>
          <p:cNvPicPr preferRelativeResize="0"/>
          <p:nvPr/>
        </p:nvPicPr>
        <p:blipFill rotWithShape="1">
          <a:blip r:embed="rId4">
            <a:alphaModFix amt="26000"/>
          </a:blip>
          <a:srcRect/>
          <a:stretch/>
        </p:blipFill>
        <p:spPr>
          <a:xfrm rot="-636906">
            <a:off x="3792367" y="137818"/>
            <a:ext cx="4501252" cy="5555733"/>
          </a:xfrm>
          <a:prstGeom prst="rect">
            <a:avLst/>
          </a:prstGeom>
          <a:noFill/>
          <a:ln>
            <a:noFill/>
          </a:ln>
        </p:spPr>
      </p:pic>
      <p:sp>
        <p:nvSpPr>
          <p:cNvPr id="56" name="Google Shape;56;p1"/>
          <p:cNvSpPr txBox="1">
            <a:spLocks noGrp="1"/>
          </p:cNvSpPr>
          <p:nvPr>
            <p:ph type="ctrTitle"/>
          </p:nvPr>
        </p:nvSpPr>
        <p:spPr>
          <a:xfrm>
            <a:off x="415611" y="178884"/>
            <a:ext cx="11360800" cy="2736800"/>
          </a:xfrm>
          <a:prstGeom prst="rect">
            <a:avLst/>
          </a:prstGeom>
          <a:noFill/>
          <a:ln>
            <a:noFill/>
          </a:ln>
        </p:spPr>
        <p:txBody>
          <a:bodyPr spcFirstLastPara="1" vert="horz" wrap="square" lIns="121900" tIns="121900" rIns="121900" bIns="121900" rtlCol="0" anchor="b" anchorCtr="0">
            <a:normAutofit/>
          </a:bodyPr>
          <a:lstStyle/>
          <a:p>
            <a:pPr>
              <a:lnSpc>
                <a:spcPct val="100000"/>
              </a:lnSpc>
              <a:spcBef>
                <a:spcPts val="0"/>
              </a:spcBef>
              <a:buSzPts val="5200"/>
            </a:pPr>
            <a:r>
              <a:rPr lang="en" sz="7200" b="1">
                <a:solidFill>
                  <a:srgbClr val="71AD2F"/>
                </a:solidFill>
                <a:latin typeface="Roboto"/>
                <a:ea typeface="Roboto"/>
                <a:cs typeface="Roboto"/>
                <a:sym typeface="Roboto"/>
              </a:rPr>
              <a:t>Community of Practice</a:t>
            </a:r>
            <a:endParaRPr sz="7200" b="1">
              <a:solidFill>
                <a:srgbClr val="71AD2F"/>
              </a:solidFill>
              <a:latin typeface="Roboto"/>
              <a:ea typeface="Roboto"/>
              <a:cs typeface="Roboto"/>
              <a:sym typeface="Roboto"/>
            </a:endParaRPr>
          </a:p>
        </p:txBody>
      </p:sp>
      <p:sp>
        <p:nvSpPr>
          <p:cNvPr id="57" name="Google Shape;57;p1"/>
          <p:cNvSpPr txBox="1">
            <a:spLocks noGrp="1"/>
          </p:cNvSpPr>
          <p:nvPr>
            <p:ph type="subTitle" idx="1"/>
          </p:nvPr>
        </p:nvSpPr>
        <p:spPr>
          <a:xfrm>
            <a:off x="415600" y="2668552"/>
            <a:ext cx="11360800" cy="1056800"/>
          </a:xfrm>
          <a:prstGeom prst="rect">
            <a:avLst/>
          </a:prstGeom>
          <a:noFill/>
          <a:ln>
            <a:noFill/>
          </a:ln>
        </p:spPr>
        <p:txBody>
          <a:bodyPr spcFirstLastPara="1" vert="horz" wrap="square" lIns="121900" tIns="121900" rIns="121900" bIns="121900" rtlCol="0" anchor="t" anchorCtr="0">
            <a:normAutofit/>
          </a:bodyPr>
          <a:lstStyle/>
          <a:p>
            <a:pPr>
              <a:lnSpc>
                <a:spcPct val="100000"/>
              </a:lnSpc>
              <a:spcBef>
                <a:spcPts val="0"/>
              </a:spcBef>
              <a:buSzPts val="2800"/>
            </a:pPr>
            <a:r>
              <a:rPr lang="en-US" dirty="0">
                <a:latin typeface="Roboto"/>
                <a:ea typeface="Roboto"/>
                <a:cs typeface="Roboto"/>
                <a:sym typeface="Roboto"/>
              </a:rPr>
              <a:t>Lesson1: SCOUT Learning </a:t>
            </a:r>
            <a:endParaRPr dirty="0">
              <a:latin typeface="Roboto"/>
              <a:ea typeface="Roboto"/>
              <a:cs typeface="Roboto"/>
              <a:sym typeface="Roboto"/>
            </a:endParaRPr>
          </a:p>
        </p:txBody>
      </p:sp>
      <p:pic>
        <p:nvPicPr>
          <p:cNvPr id="58" name="Google Shape;58;p1"/>
          <p:cNvPicPr preferRelativeResize="0"/>
          <p:nvPr/>
        </p:nvPicPr>
        <p:blipFill>
          <a:blip r:embed="rId5">
            <a:alphaModFix/>
          </a:blip>
          <a:stretch>
            <a:fillRect/>
          </a:stretch>
        </p:blipFill>
        <p:spPr>
          <a:xfrm>
            <a:off x="8254569" y="3973534"/>
            <a:ext cx="3937436" cy="2884465"/>
          </a:xfrm>
          <a:prstGeom prst="rect">
            <a:avLst/>
          </a:prstGeom>
          <a:noFill/>
          <a:ln>
            <a:noFill/>
          </a:ln>
        </p:spPr>
      </p:pic>
    </p:spTree>
    <p:extLst>
      <p:ext uri="{BB962C8B-B14F-4D97-AF65-F5344CB8AC3E}">
        <p14:creationId xmlns:p14="http://schemas.microsoft.com/office/powerpoint/2010/main" val="201734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4000">
                <a:solidFill>
                  <a:schemeClr val="lt1"/>
                </a:solidFill>
                <a:latin typeface="Roboto"/>
                <a:ea typeface="Roboto"/>
                <a:cs typeface="Roboto"/>
                <a:sym typeface="Roboto"/>
              </a:rPr>
              <a:t>Scouts Discovering New Territory</a:t>
            </a:r>
            <a:endParaRPr sz="400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fontScale="92500" lnSpcReduction="10000"/>
          </a:bodyPr>
          <a:lstStyle/>
          <a:p>
            <a:pPr>
              <a:lnSpc>
                <a:spcPct val="150000"/>
              </a:lnSpc>
              <a:buFont typeface="Arial"/>
              <a:buChar char="•"/>
            </a:pPr>
            <a:r>
              <a:rPr lang="en" sz="2667">
                <a:solidFill>
                  <a:schemeClr val="dk2"/>
                </a:solidFill>
                <a:latin typeface="Roboto"/>
                <a:ea typeface="Roboto"/>
                <a:cs typeface="Roboto"/>
                <a:sym typeface="Roboto"/>
              </a:rPr>
              <a:t>Have courage to explore new possibilities</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Align efforts for finding new ground</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Are eager to uncover the clues along the way</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Find satisfaction in contributing their piece</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Appreciate the contributions of others on the team</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Show up to consistently to grow ideas into next steps</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Make a difference because they care to do so</a:t>
            </a:r>
            <a:endParaRPr sz="2667">
              <a:solidFill>
                <a:schemeClr val="dk2"/>
              </a:solidFill>
              <a:latin typeface="Roboto"/>
              <a:ea typeface="Roboto"/>
              <a:cs typeface="Roboto"/>
              <a:sym typeface="Roboto"/>
            </a:endParaRPr>
          </a:p>
          <a:p>
            <a:pPr indent="-474121">
              <a:lnSpc>
                <a:spcPct val="150000"/>
              </a:lnSpc>
              <a:buSzPts val="2000"/>
              <a:buFont typeface="Roboto"/>
              <a:buChar char="•"/>
            </a:pPr>
            <a:r>
              <a:rPr lang="en" sz="2667">
                <a:latin typeface="Roboto"/>
                <a:ea typeface="Roboto"/>
                <a:cs typeface="Roboto"/>
                <a:sym typeface="Roboto"/>
              </a:rPr>
              <a:t>Expect joyful learning along the way</a:t>
            </a:r>
            <a:endParaRPr sz="2667">
              <a:latin typeface="Roboto"/>
              <a:ea typeface="Roboto"/>
              <a:cs typeface="Roboto"/>
              <a:sym typeface="Roboto"/>
            </a:endParaRPr>
          </a:p>
        </p:txBody>
      </p:sp>
    </p:spTree>
    <p:extLst>
      <p:ext uri="{BB962C8B-B14F-4D97-AF65-F5344CB8AC3E}">
        <p14:creationId xmlns:p14="http://schemas.microsoft.com/office/powerpoint/2010/main" val="234856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Participate and Make a Difference</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a:lnSpc>
                <a:spcPct val="150000"/>
              </a:lnSpc>
              <a:buFont typeface="Arial"/>
              <a:buChar char="•"/>
            </a:pPr>
            <a:r>
              <a:rPr lang="en-US" sz="2667" dirty="0">
                <a:latin typeface="Roboto"/>
                <a:ea typeface="Roboto"/>
                <a:cs typeface="Roboto"/>
                <a:sym typeface="Roboto"/>
              </a:rPr>
              <a:t>Add your ideas-you will be recognized for your contributions</a:t>
            </a:r>
          </a:p>
          <a:p>
            <a:pPr>
              <a:lnSpc>
                <a:spcPct val="150000"/>
              </a:lnSpc>
              <a:buFont typeface="Arial"/>
              <a:buChar char="•"/>
            </a:pPr>
            <a:r>
              <a:rPr lang="en-US" sz="2667" dirty="0">
                <a:latin typeface="Roboto"/>
                <a:ea typeface="Roboto"/>
                <a:cs typeface="Roboto"/>
                <a:sym typeface="Roboto"/>
              </a:rPr>
              <a:t>Work-based content could be compensated-this is worth your time</a:t>
            </a:r>
          </a:p>
          <a:p>
            <a:pPr>
              <a:lnSpc>
                <a:spcPct val="150000"/>
              </a:lnSpc>
              <a:buFont typeface="Arial"/>
              <a:buChar char="•"/>
            </a:pPr>
            <a:r>
              <a:rPr lang="en-US" sz="2667" dirty="0">
                <a:latin typeface="Roboto"/>
                <a:ea typeface="Roboto"/>
                <a:cs typeface="Roboto"/>
                <a:sym typeface="Roboto"/>
              </a:rPr>
              <a:t>Like and comment on other people’s contributions</a:t>
            </a:r>
          </a:p>
          <a:p>
            <a:pPr>
              <a:lnSpc>
                <a:spcPct val="150000"/>
              </a:lnSpc>
              <a:buFont typeface="Arial"/>
              <a:buChar char="•"/>
            </a:pPr>
            <a:r>
              <a:rPr lang="en-US" sz="2667" dirty="0">
                <a:latin typeface="Roboto"/>
                <a:ea typeface="Roboto"/>
                <a:cs typeface="Roboto"/>
                <a:sym typeface="Roboto"/>
              </a:rPr>
              <a:t>Look for clues and patterns-let’s discuss in the forum what you discover</a:t>
            </a:r>
          </a:p>
          <a:p>
            <a:pPr marL="152396" indent="0">
              <a:lnSpc>
                <a:spcPct val="150000"/>
              </a:lnSpc>
              <a:buNone/>
            </a:pPr>
            <a:endParaRPr lang="en-US" sz="2667" dirty="0">
              <a:latin typeface="Roboto"/>
              <a:ea typeface="Roboto"/>
              <a:cs typeface="Roboto"/>
              <a:sym typeface="Roboto"/>
            </a:endParaRPr>
          </a:p>
        </p:txBody>
      </p:sp>
    </p:spTree>
    <p:extLst>
      <p:ext uri="{BB962C8B-B14F-4D97-AF65-F5344CB8AC3E}">
        <p14:creationId xmlns:p14="http://schemas.microsoft.com/office/powerpoint/2010/main" val="402439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Activity</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fontScale="92500" lnSpcReduction="10000"/>
          </a:bodyPr>
          <a:lstStyle/>
          <a:p>
            <a:pPr marL="152396" indent="0">
              <a:buNone/>
            </a:pPr>
            <a:r>
              <a:rPr lang="en-US" sz="2400" dirty="0"/>
              <a:t>Watch the Orientation Video ( if you haven’t already done so) </a:t>
            </a:r>
            <a:r>
              <a:rPr lang="en-US" sz="2400" u="sng" dirty="0">
                <a:solidFill>
                  <a:srgbClr val="0070C0"/>
                </a:solidFill>
              </a:rPr>
              <a:t>Click Here https://</a:t>
            </a:r>
            <a:r>
              <a:rPr lang="en-US" sz="2400" u="sng" dirty="0" err="1">
                <a:solidFill>
                  <a:srgbClr val="0070C0"/>
                </a:solidFill>
              </a:rPr>
              <a:t>www.dropbox.com</a:t>
            </a:r>
            <a:r>
              <a:rPr lang="en-US" sz="2400" u="sng" dirty="0">
                <a:solidFill>
                  <a:srgbClr val="0070C0"/>
                </a:solidFill>
              </a:rPr>
              <a:t>/s/uqgalmfi64u9n8t/Final%20Welcome%20CoP%20video1521908453.mp4?dl=0</a:t>
            </a:r>
          </a:p>
          <a:p>
            <a:pPr marL="152396" indent="0">
              <a:buNone/>
            </a:pPr>
            <a:endParaRPr lang="en-US" sz="2400" dirty="0"/>
          </a:p>
          <a:p>
            <a:pPr marL="152396" indent="0">
              <a:buNone/>
            </a:pPr>
            <a:endParaRPr lang="en-US" sz="2400" dirty="0"/>
          </a:p>
          <a:p>
            <a:pPr marL="152396" indent="0">
              <a:buNone/>
            </a:pPr>
            <a:r>
              <a:rPr lang="en-US" sz="2400" dirty="0"/>
              <a:t>Record your learning</a:t>
            </a:r>
          </a:p>
          <a:p>
            <a:pPr marL="152396" indent="0">
              <a:buNone/>
            </a:pPr>
            <a:endParaRPr lang="en-US" sz="2400" dirty="0"/>
          </a:p>
          <a:p>
            <a:pPr marL="152396" indent="0">
              <a:buNone/>
            </a:pPr>
            <a:r>
              <a:rPr lang="en-US" sz="2400" dirty="0"/>
              <a:t> Use: Flip Grid- as a tool for personal expression </a:t>
            </a:r>
            <a:r>
              <a:rPr lang="en-US" sz="2400" u="sng" dirty="0">
                <a:solidFill>
                  <a:srgbClr val="FF0000"/>
                </a:solidFill>
                <a:hlinkClick r:id="rId4"/>
              </a:rPr>
              <a:t>Click Here </a:t>
            </a:r>
            <a:r>
              <a:rPr lang="en-US" sz="2400" u="sng" dirty="0">
                <a:solidFill>
                  <a:srgbClr val="FF0000"/>
                </a:solidFill>
              </a:rPr>
              <a:t> </a:t>
            </a:r>
            <a:r>
              <a:rPr lang="en-US" sz="2400" u="sng" dirty="0">
                <a:solidFill>
                  <a:srgbClr val="FF0000"/>
                </a:solidFill>
                <a:hlinkClick r:id="rId4"/>
              </a:rPr>
              <a:t>https://www.loom.com/share/cf147148d8e8492a9886ce1ff47bd10d</a:t>
            </a:r>
            <a:r>
              <a:rPr lang="en-US" sz="2400" u="sng" dirty="0">
                <a:solidFill>
                  <a:srgbClr val="FF0000"/>
                </a:solidFill>
              </a:rPr>
              <a:t> </a:t>
            </a:r>
            <a:r>
              <a:rPr lang="en-US" sz="2400" dirty="0"/>
              <a:t>for instructions.</a:t>
            </a:r>
          </a:p>
          <a:p>
            <a:pPr marL="152396" indent="0">
              <a:buNone/>
            </a:pPr>
            <a:r>
              <a:rPr lang="en-US" sz="2400" dirty="0"/>
              <a:t> And/or write your reflections down in a journal</a:t>
            </a:r>
          </a:p>
          <a:p>
            <a:pPr marL="152396" indent="0">
              <a:buNone/>
            </a:pPr>
            <a:br>
              <a:rPr lang="en-US" sz="2400" dirty="0"/>
            </a:br>
            <a:endParaRPr lang="en-US" sz="2400" dirty="0"/>
          </a:p>
          <a:p>
            <a:pPr marL="152396" indent="0">
              <a:buNone/>
            </a:pPr>
            <a:endParaRPr lang="en-US" sz="2667" dirty="0">
              <a:latin typeface="Roboto"/>
              <a:ea typeface="Roboto"/>
              <a:cs typeface="Roboto"/>
              <a:sym typeface="Roboto"/>
            </a:endParaRPr>
          </a:p>
        </p:txBody>
      </p:sp>
    </p:spTree>
    <p:extLst>
      <p:ext uri="{BB962C8B-B14F-4D97-AF65-F5344CB8AC3E}">
        <p14:creationId xmlns:p14="http://schemas.microsoft.com/office/powerpoint/2010/main" val="406966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Next: Designing Pods</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a:lnSpc>
                <a:spcPct val="150000"/>
              </a:lnSpc>
              <a:buFont typeface="Arial"/>
              <a:buChar char="•"/>
            </a:pPr>
            <a:r>
              <a:rPr lang="en-US" sz="2400" dirty="0">
                <a:latin typeface="Roboto"/>
                <a:ea typeface="Roboto"/>
                <a:cs typeface="Roboto"/>
                <a:sym typeface="Roboto"/>
              </a:rPr>
              <a:t>Help create a “pod” :  could include a parent, teacher, mentor, a grandparent, and other students</a:t>
            </a:r>
          </a:p>
          <a:p>
            <a:pPr marL="152396" indent="0" algn="ctr">
              <a:buNone/>
            </a:pPr>
            <a:r>
              <a:rPr lang="en-US" sz="2400" b="1" i="1" dirty="0"/>
              <a:t>“No two minds ever come together without, thereby, creating a third, invisible, intangible force which may be likened to a third mind.”</a:t>
            </a:r>
            <a:endParaRPr lang="en-US" sz="2400" dirty="0"/>
          </a:p>
          <a:p>
            <a:pPr marL="152396" indent="0" algn="ctr">
              <a:buNone/>
            </a:pPr>
            <a:r>
              <a:rPr lang="en-US" sz="2400" b="1" dirty="0"/>
              <a:t>~ Napoleon Hill ~</a:t>
            </a:r>
            <a:endParaRPr lang="en-US" sz="2400" dirty="0"/>
          </a:p>
        </p:txBody>
      </p:sp>
      <p:pic>
        <p:nvPicPr>
          <p:cNvPr id="6" name="Google Shape;345;p28">
            <a:extLst>
              <a:ext uri="{FF2B5EF4-FFF2-40B4-BE49-F238E27FC236}">
                <a16:creationId xmlns:a16="http://schemas.microsoft.com/office/drawing/2014/main" id="{23F2F9B6-3DFD-E846-8414-9DEA12F7FC25}"/>
              </a:ext>
            </a:extLst>
          </p:cNvPr>
          <p:cNvPicPr preferRelativeResize="0"/>
          <p:nvPr/>
        </p:nvPicPr>
        <p:blipFill rotWithShape="1">
          <a:blip r:embed="rId4">
            <a:alphaModFix/>
          </a:blip>
          <a:srcRect l="4147" t="4159" r="3686" b="2154"/>
          <a:stretch/>
        </p:blipFill>
        <p:spPr>
          <a:xfrm>
            <a:off x="1898740" y="3363660"/>
            <a:ext cx="2931693" cy="2873563"/>
          </a:xfrm>
          <a:prstGeom prst="rect">
            <a:avLst/>
          </a:prstGeom>
          <a:noFill/>
          <a:ln>
            <a:noFill/>
          </a:ln>
        </p:spPr>
      </p:pic>
      <p:sp>
        <p:nvSpPr>
          <p:cNvPr id="2" name="TextBox 1">
            <a:extLst>
              <a:ext uri="{FF2B5EF4-FFF2-40B4-BE49-F238E27FC236}">
                <a16:creationId xmlns:a16="http://schemas.microsoft.com/office/drawing/2014/main" id="{E330F2D4-5A77-6647-B39D-9502BB4B843F}"/>
              </a:ext>
            </a:extLst>
          </p:cNvPr>
          <p:cNvSpPr txBox="1"/>
          <p:nvPr/>
        </p:nvSpPr>
        <p:spPr>
          <a:xfrm>
            <a:off x="6096000" y="4525498"/>
            <a:ext cx="2326341" cy="923330"/>
          </a:xfrm>
          <a:prstGeom prst="rect">
            <a:avLst/>
          </a:prstGeom>
          <a:noFill/>
        </p:spPr>
        <p:txBody>
          <a:bodyPr wrap="square" rtlCol="0">
            <a:spAutoFit/>
          </a:bodyPr>
          <a:lstStyle/>
          <a:p>
            <a:r>
              <a:rPr lang="en-US" b="1" dirty="0"/>
              <a:t>W</a:t>
            </a:r>
            <a:r>
              <a:rPr lang="en-US" dirty="0"/>
              <a:t>isdom </a:t>
            </a:r>
            <a:r>
              <a:rPr lang="en-US" b="1" dirty="0"/>
              <a:t>E</a:t>
            </a:r>
            <a:r>
              <a:rPr lang="en-US" dirty="0"/>
              <a:t>ngagement:  good ideas come in all sizes</a:t>
            </a:r>
          </a:p>
        </p:txBody>
      </p:sp>
    </p:spTree>
    <p:extLst>
      <p:ext uri="{BB962C8B-B14F-4D97-AF65-F5344CB8AC3E}">
        <p14:creationId xmlns:p14="http://schemas.microsoft.com/office/powerpoint/2010/main" val="333427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3" descr="A picture containing text, light&#10;&#10;Description automatically generated"/>
          <p:cNvPicPr preferRelativeResize="0"/>
          <p:nvPr/>
        </p:nvPicPr>
        <p:blipFill rotWithShape="1">
          <a:blip r:embed="rId3">
            <a:alphaModFix amt="47000"/>
          </a:blip>
          <a:srcRect/>
          <a:stretch/>
        </p:blipFill>
        <p:spPr>
          <a:xfrm>
            <a:off x="6402888" y="1030933"/>
            <a:ext cx="6858000" cy="6858000"/>
          </a:xfrm>
          <a:prstGeom prst="rect">
            <a:avLst/>
          </a:prstGeom>
          <a:noFill/>
          <a:ln>
            <a:noFill/>
          </a:ln>
        </p:spPr>
      </p:pic>
      <p:sp>
        <p:nvSpPr>
          <p:cNvPr id="64" name="Google Shape;64;p3"/>
          <p:cNvSpPr/>
          <p:nvPr/>
        </p:nvSpPr>
        <p:spPr>
          <a:xfrm>
            <a:off x="-217867" y="560933"/>
            <a:ext cx="10556683"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 name="Google Shape;65;p3"/>
          <p:cNvSpPr txBox="1">
            <a:spLocks noGrp="1"/>
          </p:cNvSpPr>
          <p:nvPr>
            <p:ph type="title"/>
          </p:nvPr>
        </p:nvSpPr>
        <p:spPr>
          <a:xfrm>
            <a:off x="415600" y="617751"/>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a:solidFill>
                  <a:schemeClr val="lt1"/>
                </a:solidFill>
                <a:latin typeface="Roboto"/>
                <a:ea typeface="Roboto"/>
                <a:cs typeface="Roboto"/>
                <a:sym typeface="Roboto"/>
              </a:rPr>
              <a:t>Our Mission: Connectivity on Two Levels</a:t>
            </a:r>
            <a:endParaRPr sz="4000" b="1">
              <a:solidFill>
                <a:schemeClr val="lt1"/>
              </a:solidFill>
              <a:latin typeface="Roboto"/>
              <a:ea typeface="Roboto"/>
              <a:cs typeface="Roboto"/>
              <a:sym typeface="Roboto"/>
            </a:endParaRPr>
          </a:p>
        </p:txBody>
      </p:sp>
      <p:sp>
        <p:nvSpPr>
          <p:cNvPr id="66" name="Google Shape;66;p3"/>
          <p:cNvSpPr txBox="1">
            <a:spLocks noGrp="1"/>
          </p:cNvSpPr>
          <p:nvPr>
            <p:ph type="body" idx="1"/>
          </p:nvPr>
        </p:nvSpPr>
        <p:spPr>
          <a:xfrm>
            <a:off x="275541" y="1600063"/>
            <a:ext cx="11360800" cy="4555200"/>
          </a:xfrm>
          <a:prstGeom prst="rect">
            <a:avLst/>
          </a:prstGeom>
          <a:noFill/>
          <a:ln>
            <a:noFill/>
          </a:ln>
        </p:spPr>
        <p:txBody>
          <a:bodyPr spcFirstLastPara="1" vert="horz" wrap="square" lIns="121900" tIns="121900" rIns="121900" bIns="121900" rtlCol="0" anchor="t" anchorCtr="0">
            <a:normAutofit/>
          </a:bodyPr>
          <a:lstStyle/>
          <a:p>
            <a:pPr marL="0" indent="0">
              <a:buNone/>
            </a:pPr>
            <a:r>
              <a:rPr lang="en" b="1"/>
              <a:t>Level 1 | Technology</a:t>
            </a:r>
            <a:br>
              <a:rPr lang="en" b="1"/>
            </a:br>
            <a:br>
              <a:rPr lang="en" b="1"/>
            </a:br>
            <a:r>
              <a:rPr lang="en" sz="2133" b="1">
                <a:solidFill>
                  <a:schemeClr val="dk1"/>
                </a:solidFill>
                <a:latin typeface="Times New Roman"/>
                <a:ea typeface="Times New Roman"/>
                <a:cs typeface="Times New Roman"/>
                <a:sym typeface="Times New Roman"/>
              </a:rPr>
              <a:t>A key issue the teams will be addressing is the </a:t>
            </a:r>
            <a:r>
              <a:rPr lang="en" sz="2133" b="1">
                <a:solidFill>
                  <a:srgbClr val="222222"/>
                </a:solidFill>
                <a:latin typeface="Times New Roman"/>
                <a:ea typeface="Times New Roman"/>
                <a:cs typeface="Times New Roman"/>
                <a:sym typeface="Times New Roman"/>
              </a:rPr>
              <a:t>“return path,” which is a critical factor in determining whether datacasting solution will improve:</a:t>
            </a:r>
            <a:endParaRPr sz="2133" b="1">
              <a:solidFill>
                <a:srgbClr val="222222"/>
              </a:solidFill>
              <a:latin typeface="Times New Roman"/>
              <a:ea typeface="Times New Roman"/>
              <a:cs typeface="Times New Roman"/>
              <a:sym typeface="Times New Roman"/>
            </a:endParaRPr>
          </a:p>
          <a:p>
            <a:pPr marL="0" indent="0">
              <a:spcBef>
                <a:spcPts val="1600"/>
              </a:spcBef>
              <a:buNone/>
            </a:pPr>
            <a:r>
              <a:rPr lang="en" sz="2133">
                <a:solidFill>
                  <a:srgbClr val="222222"/>
                </a:solidFill>
                <a:latin typeface="Times New Roman"/>
                <a:ea typeface="Times New Roman"/>
                <a:cs typeface="Times New Roman"/>
                <a:sym typeface="Times New Roman"/>
              </a:rPr>
              <a:t>1. Connecting students, teachers and parents/caretakers</a:t>
            </a:r>
            <a:endParaRPr sz="2133">
              <a:solidFill>
                <a:srgbClr val="222222"/>
              </a:solidFill>
              <a:latin typeface="Times New Roman"/>
              <a:ea typeface="Times New Roman"/>
              <a:cs typeface="Times New Roman"/>
              <a:sym typeface="Times New Roman"/>
            </a:endParaRPr>
          </a:p>
          <a:p>
            <a:pPr marL="0" indent="0">
              <a:spcBef>
                <a:spcPts val="1600"/>
              </a:spcBef>
              <a:buNone/>
            </a:pPr>
            <a:r>
              <a:rPr lang="en" sz="2133">
                <a:solidFill>
                  <a:srgbClr val="222222"/>
                </a:solidFill>
                <a:latin typeface="Times New Roman"/>
                <a:ea typeface="Times New Roman"/>
                <a:cs typeface="Times New Roman"/>
                <a:sym typeface="Times New Roman"/>
              </a:rPr>
              <a:t>2. Asking questions</a:t>
            </a:r>
            <a:endParaRPr sz="2133">
              <a:solidFill>
                <a:srgbClr val="222222"/>
              </a:solidFill>
              <a:latin typeface="Times New Roman"/>
              <a:ea typeface="Times New Roman"/>
              <a:cs typeface="Times New Roman"/>
              <a:sym typeface="Times New Roman"/>
            </a:endParaRPr>
          </a:p>
          <a:p>
            <a:pPr marL="0" indent="0">
              <a:spcBef>
                <a:spcPts val="1600"/>
              </a:spcBef>
              <a:buNone/>
            </a:pPr>
            <a:r>
              <a:rPr lang="en" sz="2133">
                <a:solidFill>
                  <a:srgbClr val="222222"/>
                </a:solidFill>
                <a:latin typeface="Times New Roman"/>
                <a:ea typeface="Times New Roman"/>
                <a:cs typeface="Times New Roman"/>
                <a:sym typeface="Times New Roman"/>
              </a:rPr>
              <a:t>3. Giving feedback</a:t>
            </a:r>
            <a:endParaRPr sz="2133">
              <a:solidFill>
                <a:srgbClr val="222222"/>
              </a:solidFill>
              <a:latin typeface="Times New Roman"/>
              <a:ea typeface="Times New Roman"/>
              <a:cs typeface="Times New Roman"/>
              <a:sym typeface="Times New Roman"/>
            </a:endParaRPr>
          </a:p>
          <a:p>
            <a:pPr marL="0" indent="0">
              <a:spcBef>
                <a:spcPts val="1600"/>
              </a:spcBef>
              <a:buNone/>
            </a:pPr>
            <a:r>
              <a:rPr lang="en" sz="2133">
                <a:solidFill>
                  <a:srgbClr val="222222"/>
                </a:solidFill>
                <a:latin typeface="Times New Roman"/>
                <a:ea typeface="Times New Roman"/>
                <a:cs typeface="Times New Roman"/>
                <a:sym typeface="Times New Roman"/>
              </a:rPr>
              <a:t>4. Submitting work</a:t>
            </a:r>
            <a:endParaRPr sz="2133">
              <a:solidFill>
                <a:srgbClr val="22222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4352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2"/>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72" name="Google Shape;72;p2"/>
          <p:cNvSpPr/>
          <p:nvPr/>
        </p:nvSpPr>
        <p:spPr>
          <a:xfrm>
            <a:off x="-217867" y="560933"/>
            <a:ext cx="10556683"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 name="Google Shape;73;p2"/>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a:solidFill>
                  <a:schemeClr val="lt1"/>
                </a:solidFill>
                <a:latin typeface="Roboto"/>
                <a:ea typeface="Roboto"/>
                <a:cs typeface="Roboto"/>
                <a:sym typeface="Roboto"/>
              </a:rPr>
              <a:t>Our Mission: Connectivity on Two Levels</a:t>
            </a:r>
            <a:endParaRPr sz="4000" b="1">
              <a:solidFill>
                <a:schemeClr val="lt1"/>
              </a:solidFill>
              <a:latin typeface="Roboto"/>
              <a:ea typeface="Roboto"/>
              <a:cs typeface="Roboto"/>
              <a:sym typeface="Roboto"/>
            </a:endParaRPr>
          </a:p>
        </p:txBody>
      </p:sp>
      <p:sp>
        <p:nvSpPr>
          <p:cNvPr id="74" name="Google Shape;74;p2"/>
          <p:cNvSpPr txBox="1">
            <a:spLocks noGrp="1"/>
          </p:cNvSpPr>
          <p:nvPr>
            <p:ph type="body" idx="1"/>
          </p:nvPr>
        </p:nvSpPr>
        <p:spPr>
          <a:xfrm>
            <a:off x="287733" y="1515333"/>
            <a:ext cx="11360800" cy="5008400"/>
          </a:xfrm>
          <a:prstGeom prst="rect">
            <a:avLst/>
          </a:prstGeom>
          <a:noFill/>
          <a:ln>
            <a:noFill/>
          </a:ln>
        </p:spPr>
        <p:txBody>
          <a:bodyPr spcFirstLastPara="1" vert="horz" wrap="square" lIns="121900" tIns="121900" rIns="121900" bIns="121900" rtlCol="0" anchor="t" anchorCtr="0">
            <a:normAutofit fontScale="85000" lnSpcReduction="10000"/>
          </a:bodyPr>
          <a:lstStyle/>
          <a:p>
            <a:pPr marL="0" indent="0">
              <a:buSzPct val="108108"/>
              <a:buNone/>
            </a:pPr>
            <a:r>
              <a:rPr lang="en" b="1">
                <a:solidFill>
                  <a:schemeClr val="dk2"/>
                </a:solidFill>
                <a:latin typeface="Roboto"/>
                <a:ea typeface="Roboto"/>
                <a:cs typeface="Roboto"/>
                <a:sym typeface="Roboto"/>
              </a:rPr>
              <a:t>Level 2 | Community</a:t>
            </a:r>
            <a:endParaRPr b="1">
              <a:solidFill>
                <a:schemeClr val="dk2"/>
              </a:solidFill>
              <a:latin typeface="Roboto"/>
              <a:ea typeface="Roboto"/>
              <a:cs typeface="Roboto"/>
              <a:sym typeface="Roboto"/>
            </a:endParaRPr>
          </a:p>
          <a:p>
            <a:pPr marL="0" indent="0">
              <a:spcBef>
                <a:spcPts val="1600"/>
              </a:spcBef>
              <a:buClr>
                <a:schemeClr val="dk1"/>
              </a:buClr>
              <a:buSzPct val="67490"/>
              <a:buNone/>
            </a:pPr>
            <a:r>
              <a:rPr lang="en" sz="2349" b="1">
                <a:solidFill>
                  <a:schemeClr val="dk2"/>
                </a:solidFill>
                <a:latin typeface="Roboto"/>
                <a:ea typeface="Roboto"/>
                <a:cs typeface="Roboto"/>
                <a:sym typeface="Roboto"/>
              </a:rPr>
              <a:t>We want a community in which all stakeholders (students, parents, grandparents, caretakers, teachers, guides, facilitators, and administrators) are </a:t>
            </a:r>
            <a:r>
              <a:rPr lang="en" sz="2349" b="1">
                <a:latin typeface="Roboto"/>
                <a:ea typeface="Roboto"/>
                <a:cs typeface="Roboto"/>
                <a:sym typeface="Roboto"/>
              </a:rPr>
              <a:t>co-creators of </a:t>
            </a:r>
            <a:r>
              <a:rPr lang="en" sz="2349" b="1">
                <a:solidFill>
                  <a:schemeClr val="dk2"/>
                </a:solidFill>
                <a:latin typeface="Roboto"/>
                <a:ea typeface="Roboto"/>
                <a:cs typeface="Roboto"/>
                <a:sym typeface="Roboto"/>
              </a:rPr>
              <a:t>knowledge that leads all to take wise action, so: </a:t>
            </a:r>
            <a:endParaRPr sz="2349" b="1">
              <a:solidFill>
                <a:schemeClr val="dk2"/>
              </a:solidFill>
              <a:latin typeface="Roboto"/>
              <a:ea typeface="Roboto"/>
              <a:cs typeface="Roboto"/>
              <a:sym typeface="Roboto"/>
            </a:endParaRPr>
          </a:p>
          <a:p>
            <a:pPr indent="-454047">
              <a:spcBef>
                <a:spcPts val="1600"/>
              </a:spcBef>
              <a:buClr>
                <a:schemeClr val="dk1"/>
              </a:buClr>
              <a:buSzPct val="108169"/>
              <a:buFont typeface="Times New Roman"/>
              <a:buChar char="-"/>
            </a:pPr>
            <a:r>
              <a:rPr lang="en" sz="2349">
                <a:solidFill>
                  <a:schemeClr val="dk2"/>
                </a:solidFill>
                <a:latin typeface="Roboto"/>
                <a:ea typeface="Roboto"/>
                <a:cs typeface="Roboto"/>
                <a:sym typeface="Roboto"/>
              </a:rPr>
              <a:t>How do we best engage the wisdom of indigenous communities as essential for the new pathways for meaningful connection with technology? </a:t>
            </a:r>
            <a:endParaRPr sz="2349">
              <a:solidFill>
                <a:schemeClr val="dk2"/>
              </a:solidFill>
              <a:latin typeface="Roboto"/>
              <a:ea typeface="Roboto"/>
              <a:cs typeface="Roboto"/>
              <a:sym typeface="Roboto"/>
            </a:endParaRPr>
          </a:p>
          <a:p>
            <a:pPr indent="-454047">
              <a:spcBef>
                <a:spcPts val="1600"/>
              </a:spcBef>
              <a:buClr>
                <a:schemeClr val="dk1"/>
              </a:buClr>
              <a:buSzPct val="108169"/>
              <a:buFont typeface="Times New Roman"/>
              <a:buChar char="-"/>
            </a:pPr>
            <a:r>
              <a:rPr lang="en" sz="2349">
                <a:solidFill>
                  <a:schemeClr val="dk2"/>
                </a:solidFill>
                <a:latin typeface="Roboto"/>
                <a:ea typeface="Roboto"/>
                <a:cs typeface="Roboto"/>
                <a:sym typeface="Roboto"/>
              </a:rPr>
              <a:t>How do we best engage our youth learners to be seen and heard in meaningful connection with technology? </a:t>
            </a:r>
            <a:endParaRPr sz="2349">
              <a:solidFill>
                <a:schemeClr val="dk2"/>
              </a:solidFill>
              <a:latin typeface="Roboto"/>
              <a:ea typeface="Roboto"/>
              <a:cs typeface="Roboto"/>
              <a:sym typeface="Roboto"/>
            </a:endParaRPr>
          </a:p>
          <a:p>
            <a:pPr indent="-454047">
              <a:spcBef>
                <a:spcPts val="1600"/>
              </a:spcBef>
              <a:buClr>
                <a:schemeClr val="dk1"/>
              </a:buClr>
              <a:buSzPct val="108169"/>
              <a:buFont typeface="Times New Roman"/>
              <a:buChar char="-"/>
            </a:pPr>
            <a:r>
              <a:rPr lang="en" sz="2349">
                <a:solidFill>
                  <a:schemeClr val="dk2"/>
                </a:solidFill>
                <a:latin typeface="Roboto"/>
                <a:ea typeface="Roboto"/>
                <a:cs typeface="Roboto"/>
                <a:sym typeface="Roboto"/>
              </a:rPr>
              <a:t>How will parents/grandparents/caretakers be engaged in supporting learning at home? </a:t>
            </a:r>
            <a:endParaRPr sz="2349">
              <a:solidFill>
                <a:schemeClr val="dk2"/>
              </a:solidFill>
              <a:latin typeface="Roboto"/>
              <a:ea typeface="Roboto"/>
              <a:cs typeface="Roboto"/>
              <a:sym typeface="Roboto"/>
            </a:endParaRPr>
          </a:p>
          <a:p>
            <a:pPr indent="-406390">
              <a:spcBef>
                <a:spcPts val="1600"/>
              </a:spcBef>
              <a:spcAft>
                <a:spcPts val="1600"/>
              </a:spcAft>
              <a:buClr>
                <a:schemeClr val="dk1"/>
              </a:buClr>
              <a:buSzPct val="73626"/>
              <a:buFont typeface="Times New Roman"/>
              <a:buChar char="-"/>
            </a:pPr>
            <a:r>
              <a:rPr lang="en" sz="2349">
                <a:solidFill>
                  <a:schemeClr val="dk2"/>
                </a:solidFill>
                <a:latin typeface="Roboto"/>
                <a:ea typeface="Roboto"/>
                <a:cs typeface="Roboto"/>
                <a:sym typeface="Roboto"/>
              </a:rPr>
              <a:t>How will this project support school learning engagement?</a:t>
            </a:r>
            <a:endParaRPr>
              <a:solidFill>
                <a:schemeClr val="dk2"/>
              </a:solidFill>
              <a:latin typeface="Roboto"/>
              <a:ea typeface="Roboto"/>
              <a:cs typeface="Roboto"/>
              <a:sym typeface="Roboto"/>
            </a:endParaRPr>
          </a:p>
        </p:txBody>
      </p:sp>
    </p:spTree>
    <p:extLst>
      <p:ext uri="{BB962C8B-B14F-4D97-AF65-F5344CB8AC3E}">
        <p14:creationId xmlns:p14="http://schemas.microsoft.com/office/powerpoint/2010/main" val="124282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Connectivity and Meaningful Learning</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a:lnSpc>
                <a:spcPct val="150000"/>
              </a:lnSpc>
            </a:pPr>
            <a:r>
              <a:rPr lang="en-US" sz="2667" dirty="0">
                <a:latin typeface="Roboto"/>
                <a:ea typeface="Roboto"/>
                <a:cs typeface="Roboto"/>
                <a:sym typeface="Roboto"/>
              </a:rPr>
              <a:t>Discover how learning happens at home with technology </a:t>
            </a:r>
          </a:p>
          <a:p>
            <a:pPr>
              <a:lnSpc>
                <a:spcPct val="150000"/>
              </a:lnSpc>
            </a:pPr>
            <a:r>
              <a:rPr lang="en-US" sz="2667" dirty="0">
                <a:latin typeface="Roboto"/>
                <a:ea typeface="Roboto"/>
                <a:cs typeface="Roboto"/>
                <a:sym typeface="Roboto"/>
              </a:rPr>
              <a:t>Experience a natural approach to family learning based on curiosity and discovery</a:t>
            </a:r>
          </a:p>
          <a:p>
            <a:pPr>
              <a:lnSpc>
                <a:spcPct val="150000"/>
              </a:lnSpc>
            </a:pPr>
            <a:r>
              <a:rPr lang="en-US" sz="2667" dirty="0">
                <a:latin typeface="Roboto"/>
                <a:ea typeface="Roboto"/>
                <a:cs typeface="Roboto"/>
                <a:sym typeface="Roboto"/>
              </a:rPr>
              <a:t>Observe how the “homework” gap can be bridged- so students are not left behind and teachers and parents witness engagement</a:t>
            </a:r>
          </a:p>
        </p:txBody>
      </p:sp>
    </p:spTree>
    <p:extLst>
      <p:ext uri="{BB962C8B-B14F-4D97-AF65-F5344CB8AC3E}">
        <p14:creationId xmlns:p14="http://schemas.microsoft.com/office/powerpoint/2010/main" val="253875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Authentic Connections</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marL="152396" indent="0">
              <a:buNone/>
            </a:pPr>
            <a:r>
              <a:rPr lang="en-US" sz="2400" dirty="0"/>
              <a:t>Reflections:</a:t>
            </a:r>
          </a:p>
          <a:p>
            <a:r>
              <a:rPr lang="en-US" sz="2400" dirty="0"/>
              <a:t>What are the first things that comes to mind when you think of life and learning during the Pandemic?</a:t>
            </a:r>
          </a:p>
          <a:p>
            <a:r>
              <a:rPr lang="en-US" sz="2400" dirty="0"/>
              <a:t>What are two things   you would like to improve?</a:t>
            </a:r>
          </a:p>
          <a:p>
            <a:pPr marL="152396" indent="0">
              <a:buNone/>
            </a:pPr>
            <a:br>
              <a:rPr lang="en-US" sz="2400" dirty="0"/>
            </a:br>
            <a:endParaRPr lang="en-US" sz="2667" dirty="0">
              <a:latin typeface="Roboto"/>
              <a:ea typeface="Roboto"/>
              <a:cs typeface="Roboto"/>
              <a:sym typeface="Roboto"/>
            </a:endParaRPr>
          </a:p>
        </p:txBody>
      </p:sp>
    </p:spTree>
    <p:extLst>
      <p:ext uri="{BB962C8B-B14F-4D97-AF65-F5344CB8AC3E}">
        <p14:creationId xmlns:p14="http://schemas.microsoft.com/office/powerpoint/2010/main" val="107355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The Scout Learning Flow  </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a:lnSpc>
                <a:spcPct val="150000"/>
              </a:lnSpc>
              <a:buFont typeface="Arial"/>
              <a:buChar char="•"/>
            </a:pPr>
            <a:r>
              <a:rPr lang="en-US" sz="2667" dirty="0">
                <a:latin typeface="Roboto"/>
                <a:ea typeface="Roboto"/>
                <a:cs typeface="Roboto"/>
                <a:sym typeface="Roboto"/>
              </a:rPr>
              <a:t>On Monday: a new connectivity lesson is introduced</a:t>
            </a:r>
          </a:p>
          <a:p>
            <a:pPr>
              <a:lnSpc>
                <a:spcPct val="150000"/>
              </a:lnSpc>
              <a:buFont typeface="Arial"/>
              <a:buChar char="•"/>
            </a:pPr>
            <a:r>
              <a:rPr lang="en-US" sz="2667" dirty="0">
                <a:latin typeface="Roboto"/>
                <a:ea typeface="Roboto"/>
                <a:cs typeface="Roboto"/>
                <a:sym typeface="Roboto"/>
              </a:rPr>
              <a:t>On Tuesday: a video for deepening the learning on the topic</a:t>
            </a:r>
          </a:p>
          <a:p>
            <a:pPr>
              <a:lnSpc>
                <a:spcPct val="150000"/>
              </a:lnSpc>
              <a:buFont typeface="Arial"/>
              <a:buChar char="•"/>
            </a:pPr>
            <a:r>
              <a:rPr lang="en-US" sz="2667" dirty="0">
                <a:latin typeface="Roboto"/>
                <a:ea typeface="Roboto"/>
                <a:cs typeface="Roboto"/>
                <a:sym typeface="Roboto"/>
              </a:rPr>
              <a:t>Wednesday:  Live Discussion-what are we discovering so far  </a:t>
            </a:r>
          </a:p>
          <a:p>
            <a:pPr>
              <a:lnSpc>
                <a:spcPct val="150000"/>
              </a:lnSpc>
              <a:buFont typeface="Arial"/>
              <a:buChar char="•"/>
            </a:pPr>
            <a:r>
              <a:rPr lang="en-US" sz="2667" dirty="0">
                <a:latin typeface="Roboto"/>
                <a:ea typeface="Roboto"/>
                <a:cs typeface="Roboto"/>
                <a:sym typeface="Roboto"/>
              </a:rPr>
              <a:t>Friday:  Review what is working; sharing ideas for improvement</a:t>
            </a:r>
            <a:endParaRPr sz="2667" dirty="0">
              <a:latin typeface="Roboto"/>
              <a:ea typeface="Roboto"/>
              <a:cs typeface="Roboto"/>
              <a:sym typeface="Roboto"/>
            </a:endParaRPr>
          </a:p>
        </p:txBody>
      </p:sp>
    </p:spTree>
    <p:extLst>
      <p:ext uri="{BB962C8B-B14F-4D97-AF65-F5344CB8AC3E}">
        <p14:creationId xmlns:p14="http://schemas.microsoft.com/office/powerpoint/2010/main" val="82758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Learning in Community</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a:lnSpc>
                <a:spcPct val="150000"/>
              </a:lnSpc>
            </a:pPr>
            <a:r>
              <a:rPr lang="en-US" sz="2667" dirty="0">
                <a:latin typeface="Roboto"/>
                <a:ea typeface="Roboto"/>
                <a:cs typeface="Roboto"/>
                <a:sym typeface="Roboto"/>
              </a:rPr>
              <a:t>Discover learning with others who care about the same things you do</a:t>
            </a:r>
          </a:p>
          <a:p>
            <a:pPr>
              <a:lnSpc>
                <a:spcPct val="150000"/>
              </a:lnSpc>
            </a:pPr>
            <a:r>
              <a:rPr lang="en-US" sz="2667" dirty="0">
                <a:latin typeface="Roboto"/>
                <a:ea typeface="Roboto"/>
                <a:cs typeface="Roboto"/>
                <a:sym typeface="Roboto"/>
              </a:rPr>
              <a:t>Empowering relationships enhance learning for everyone</a:t>
            </a:r>
          </a:p>
          <a:p>
            <a:pPr>
              <a:lnSpc>
                <a:spcPct val="150000"/>
              </a:lnSpc>
            </a:pPr>
            <a:r>
              <a:rPr lang="en-US" sz="2667" dirty="0">
                <a:latin typeface="Roboto"/>
                <a:ea typeface="Roboto"/>
                <a:cs typeface="Roboto"/>
                <a:sym typeface="Roboto"/>
              </a:rPr>
              <a:t>Each person’s contribution is necessary and equal to solving the Digital Divide issue</a:t>
            </a:r>
          </a:p>
          <a:p>
            <a:pPr>
              <a:lnSpc>
                <a:spcPct val="150000"/>
              </a:lnSpc>
            </a:pPr>
            <a:r>
              <a:rPr lang="en-US" sz="2667" dirty="0">
                <a:latin typeface="Roboto"/>
                <a:ea typeface="Roboto"/>
                <a:cs typeface="Roboto"/>
                <a:sym typeface="Roboto"/>
              </a:rPr>
              <a:t>Learning to design a community “recipe book” will make a big difference to over 42,000 families</a:t>
            </a:r>
          </a:p>
        </p:txBody>
      </p:sp>
    </p:spTree>
    <p:extLst>
      <p:ext uri="{BB962C8B-B14F-4D97-AF65-F5344CB8AC3E}">
        <p14:creationId xmlns:p14="http://schemas.microsoft.com/office/powerpoint/2010/main" val="307572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7" descr="A picture containing indoor, food, wooden, dish&#10;&#10;Description automatically generated"/>
          <p:cNvPicPr preferRelativeResize="0"/>
          <p:nvPr/>
        </p:nvPicPr>
        <p:blipFill rotWithShape="1">
          <a:blip r:embed="rId3">
            <a:alphaModFix amt="33000"/>
          </a:blip>
          <a:srcRect/>
          <a:stretch/>
        </p:blipFill>
        <p:spPr>
          <a:xfrm>
            <a:off x="-918464" y="-705321"/>
            <a:ext cx="12533376" cy="8319044"/>
          </a:xfrm>
          <a:prstGeom prst="rect">
            <a:avLst/>
          </a:prstGeom>
          <a:noFill/>
          <a:ln>
            <a:noFill/>
          </a:ln>
        </p:spPr>
      </p:pic>
      <p:sp>
        <p:nvSpPr>
          <p:cNvPr id="105" name="Google Shape;105;p7"/>
          <p:cNvSpPr/>
          <p:nvPr/>
        </p:nvSpPr>
        <p:spPr>
          <a:xfrm>
            <a:off x="-217867" y="560933"/>
            <a:ext cx="55660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 name="Google Shape;106;p7"/>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3600" b="1">
                <a:solidFill>
                  <a:schemeClr val="lt1"/>
                </a:solidFill>
                <a:latin typeface="Roboto"/>
                <a:ea typeface="Roboto"/>
                <a:cs typeface="Roboto"/>
                <a:sym typeface="Roboto"/>
              </a:rPr>
              <a:t>Your Voice Heard Here</a:t>
            </a:r>
            <a:endParaRPr sz="3600" b="1">
              <a:solidFill>
                <a:schemeClr val="lt1"/>
              </a:solidFill>
              <a:latin typeface="Roboto"/>
              <a:ea typeface="Roboto"/>
              <a:cs typeface="Roboto"/>
              <a:sym typeface="Roboto"/>
            </a:endParaRPr>
          </a:p>
        </p:txBody>
      </p:sp>
      <p:sp>
        <p:nvSpPr>
          <p:cNvPr id="107" name="Google Shape;107;p7"/>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rmAutofit/>
          </a:bodyPr>
          <a:lstStyle/>
          <a:p>
            <a:pPr marL="0" indent="0">
              <a:buNone/>
            </a:pPr>
            <a:r>
              <a:rPr lang="en" sz="2400" dirty="0">
                <a:solidFill>
                  <a:srgbClr val="FF0000"/>
                </a:solidFill>
              </a:rPr>
              <a:t>Determining whether and how datacasting improves</a:t>
            </a:r>
            <a:endParaRPr sz="2400" dirty="0">
              <a:solidFill>
                <a:srgbClr val="FF0000"/>
              </a:solidFill>
            </a:endParaRPr>
          </a:p>
          <a:p>
            <a:pPr marL="0" indent="0">
              <a:spcBef>
                <a:spcPts val="1600"/>
              </a:spcBef>
              <a:spcAft>
                <a:spcPts val="1600"/>
              </a:spcAft>
              <a:buNone/>
            </a:pPr>
            <a:r>
              <a:rPr lang="en" sz="2400" dirty="0">
                <a:solidFill>
                  <a:srgbClr val="FF0000"/>
                </a:solidFill>
              </a:rPr>
              <a:t>learning at home for families with limited connectivity.</a:t>
            </a:r>
            <a:endParaRPr sz="2400" dirty="0">
              <a:solidFill>
                <a:srgbClr val="FF0000"/>
              </a:solidFill>
            </a:endParaRPr>
          </a:p>
        </p:txBody>
      </p:sp>
      <p:pic>
        <p:nvPicPr>
          <p:cNvPr id="108" name="Google Shape;108;p7"/>
          <p:cNvPicPr preferRelativeResize="0"/>
          <p:nvPr/>
        </p:nvPicPr>
        <p:blipFill rotWithShape="1">
          <a:blip r:embed="rId4">
            <a:alphaModFix amt="26000"/>
          </a:blip>
          <a:srcRect/>
          <a:stretch/>
        </p:blipFill>
        <p:spPr>
          <a:xfrm rot="-636906">
            <a:off x="6800637" y="2624383"/>
            <a:ext cx="487577" cy="601799"/>
          </a:xfrm>
          <a:prstGeom prst="rect">
            <a:avLst/>
          </a:prstGeom>
          <a:noFill/>
          <a:ln>
            <a:noFill/>
          </a:ln>
        </p:spPr>
      </p:pic>
      <p:pic>
        <p:nvPicPr>
          <p:cNvPr id="109" name="Google Shape;109;p7"/>
          <p:cNvPicPr preferRelativeResize="0"/>
          <p:nvPr/>
        </p:nvPicPr>
        <p:blipFill>
          <a:blip r:embed="rId5">
            <a:alphaModFix/>
          </a:blip>
          <a:stretch>
            <a:fillRect/>
          </a:stretch>
        </p:blipFill>
        <p:spPr>
          <a:xfrm>
            <a:off x="7876867" y="3742349"/>
            <a:ext cx="4117400" cy="3016299"/>
          </a:xfrm>
          <a:prstGeom prst="rect">
            <a:avLst/>
          </a:prstGeom>
          <a:noFill/>
          <a:ln>
            <a:noFill/>
          </a:ln>
        </p:spPr>
      </p:pic>
    </p:spTree>
    <p:extLst>
      <p:ext uri="{BB962C8B-B14F-4D97-AF65-F5344CB8AC3E}">
        <p14:creationId xmlns:p14="http://schemas.microsoft.com/office/powerpoint/2010/main" val="180965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Our Contributions Make a Difference</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a:lnSpc>
                <a:spcPct val="150000"/>
              </a:lnSpc>
              <a:buFont typeface="Arial"/>
              <a:buChar char="•"/>
            </a:pPr>
            <a:r>
              <a:rPr lang="en-US" sz="2667" dirty="0">
                <a:latin typeface="Roboto"/>
                <a:ea typeface="Roboto"/>
                <a:cs typeface="Roboto"/>
                <a:sym typeface="Roboto"/>
              </a:rPr>
              <a:t>Discovering the red zones will help drive next steps for improvement</a:t>
            </a:r>
          </a:p>
          <a:p>
            <a:pPr>
              <a:lnSpc>
                <a:spcPct val="150000"/>
              </a:lnSpc>
              <a:buFont typeface="Arial"/>
              <a:buChar char="•"/>
            </a:pPr>
            <a:r>
              <a:rPr lang="en-US" sz="2667" dirty="0">
                <a:latin typeface="Roboto"/>
                <a:ea typeface="Roboto"/>
                <a:cs typeface="Roboto"/>
                <a:sym typeface="Roboto"/>
              </a:rPr>
              <a:t>Observing the yellow zones and what causes the inconsistencies?</a:t>
            </a:r>
          </a:p>
          <a:p>
            <a:pPr>
              <a:lnSpc>
                <a:spcPct val="150000"/>
              </a:lnSpc>
              <a:buFont typeface="Arial"/>
              <a:buChar char="•"/>
            </a:pPr>
            <a:r>
              <a:rPr lang="en-US" sz="2667" dirty="0">
                <a:latin typeface="Roboto"/>
                <a:ea typeface="Roboto"/>
                <a:cs typeface="Roboto"/>
                <a:sym typeface="Roboto"/>
              </a:rPr>
              <a:t>Tracking the green zones and how learning at home creates success patterns for students and members of their family</a:t>
            </a:r>
          </a:p>
          <a:p>
            <a:pPr>
              <a:lnSpc>
                <a:spcPct val="150000"/>
              </a:lnSpc>
              <a:buFont typeface="Arial"/>
              <a:buChar char="•"/>
            </a:pPr>
            <a:r>
              <a:rPr lang="en-US" sz="2667" dirty="0">
                <a:latin typeface="Roboto"/>
                <a:ea typeface="Roboto"/>
                <a:cs typeface="Roboto"/>
                <a:sym typeface="Roboto"/>
              </a:rPr>
              <a:t>Together we are solving the problems associated with lack of digital equity.</a:t>
            </a:r>
            <a:endParaRPr sz="2667" dirty="0">
              <a:latin typeface="Roboto"/>
              <a:ea typeface="Roboto"/>
              <a:cs typeface="Roboto"/>
              <a:sym typeface="Roboto"/>
            </a:endParaRPr>
          </a:p>
        </p:txBody>
      </p:sp>
    </p:spTree>
    <p:extLst>
      <p:ext uri="{BB962C8B-B14F-4D97-AF65-F5344CB8AC3E}">
        <p14:creationId xmlns:p14="http://schemas.microsoft.com/office/powerpoint/2010/main" val="385539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1394</Words>
  <Application>Microsoft Macintosh PowerPoint</Application>
  <PresentationFormat>Widescreen</PresentationFormat>
  <Paragraphs>81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Roboto</vt:lpstr>
      <vt:lpstr>Times New Roman</vt:lpstr>
      <vt:lpstr>Office Theme</vt:lpstr>
      <vt:lpstr>Community of Practice</vt:lpstr>
      <vt:lpstr>Our Mission: Connectivity on Two Levels</vt:lpstr>
      <vt:lpstr>Our Mission: Connectivity on Two Levels</vt:lpstr>
      <vt:lpstr>Connectivity and Meaningful Learning</vt:lpstr>
      <vt:lpstr>Authentic Connections</vt:lpstr>
      <vt:lpstr>The Scout Learning Flow  </vt:lpstr>
      <vt:lpstr>Learning in Community</vt:lpstr>
      <vt:lpstr>Your Voice Heard Here</vt:lpstr>
      <vt:lpstr>Our Contributions Make a Difference</vt:lpstr>
      <vt:lpstr>Scouts Discovering New Territory</vt:lpstr>
      <vt:lpstr>Participate and Make a Difference</vt:lpstr>
      <vt:lpstr>Activity</vt:lpstr>
      <vt:lpstr>Next: Designing Pods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Poindexter</dc:creator>
  <cp:lastModifiedBy>Renee Poindexter</cp:lastModifiedBy>
  <cp:revision>12</cp:revision>
  <dcterms:created xsi:type="dcterms:W3CDTF">2022-02-04T16:39:12Z</dcterms:created>
  <dcterms:modified xsi:type="dcterms:W3CDTF">2022-02-07T20:50:32Z</dcterms:modified>
</cp:coreProperties>
</file>